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9" r:id="rId6"/>
    <p:sldId id="260" r:id="rId7"/>
    <p:sldId id="261" r:id="rId8"/>
    <p:sldId id="262" r:id="rId9"/>
    <p:sldId id="265" r:id="rId10"/>
    <p:sldId id="281" r:id="rId11"/>
    <p:sldId id="264" r:id="rId12"/>
    <p:sldId id="270" r:id="rId13"/>
    <p:sldId id="263" r:id="rId14"/>
    <p:sldId id="266" r:id="rId15"/>
    <p:sldId id="282" r:id="rId16"/>
    <p:sldId id="267" r:id="rId17"/>
    <p:sldId id="272" r:id="rId18"/>
    <p:sldId id="283" r:id="rId19"/>
    <p:sldId id="381" r:id="rId20"/>
    <p:sldId id="268" r:id="rId21"/>
    <p:sldId id="275" r:id="rId22"/>
    <p:sldId id="277" r:id="rId23"/>
    <p:sldId id="278" r:id="rId24"/>
    <p:sldId id="285" r:id="rId25"/>
    <p:sldId id="284" r:id="rId26"/>
    <p:sldId id="280" r:id="rId27"/>
    <p:sldId id="273" r:id="rId28"/>
    <p:sldId id="276" r:id="rId29"/>
    <p:sldId id="279" r:id="rId30"/>
    <p:sldId id="274" r:id="rId31"/>
    <p:sldId id="286"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99"/>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3750" autoAdjust="0"/>
  </p:normalViewPr>
  <p:slideViewPr>
    <p:cSldViewPr snapToGrid="0">
      <p:cViewPr varScale="1">
        <p:scale>
          <a:sx n="67" d="100"/>
          <a:sy n="67" d="100"/>
        </p:scale>
        <p:origin x="60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ata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4" Type="http://schemas.openxmlformats.org/officeDocument/2006/relationships/image" Target="../media/image11.svg"/></Relationships>
</file>

<file path=ppt/diagrams/_rels/data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svg"/><Relationship Id="rId1" Type="http://schemas.openxmlformats.org/officeDocument/2006/relationships/image" Target="../media/image12.png"/><Relationship Id="rId4" Type="http://schemas.openxmlformats.org/officeDocument/2006/relationships/image" Target="../media/image15.svg"/></Relationships>
</file>

<file path=ppt/diagrams/_rels/data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svg"/><Relationship Id="rId1" Type="http://schemas.openxmlformats.org/officeDocument/2006/relationships/image" Target="../media/image16.png"/><Relationship Id="rId4" Type="http://schemas.openxmlformats.org/officeDocument/2006/relationships/image" Target="../media/image19.sv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4" Type="http://schemas.openxmlformats.org/officeDocument/2006/relationships/image" Target="../media/image11.svg"/></Relationships>
</file>

<file path=ppt/diagrams/_rels/drawing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svg"/><Relationship Id="rId1" Type="http://schemas.openxmlformats.org/officeDocument/2006/relationships/image" Target="../media/image12.png"/><Relationship Id="rId4" Type="http://schemas.openxmlformats.org/officeDocument/2006/relationships/image" Target="../media/image15.svg"/></Relationships>
</file>

<file path=ppt/diagrams/_rels/drawing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svg"/><Relationship Id="rId1" Type="http://schemas.openxmlformats.org/officeDocument/2006/relationships/image" Target="../media/image16.png"/><Relationship Id="rId4" Type="http://schemas.openxmlformats.org/officeDocument/2006/relationships/image" Target="../media/image19.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7CFE1C20-809D-4463-9185-4245014B9A11}"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15465049-D912-4415-947E-6086BAB4A6EA}">
      <dgm:prSet/>
      <dgm:spPr/>
      <dgm:t>
        <a:bodyPr/>
        <a:lstStyle/>
        <a:p>
          <a:r>
            <a:rPr lang="it-IT"/>
            <a:t>Le scuole sono tenute a realizzare “percorsi per le competenze trasversali e per l’orientamento” (d’ora in poi denominati PCTO) e, a decorrere dall’anno scolastico 2018/2019, attuati per una durata complessiva rideterminata in ragione dell’ordine di studi (licei, istituti tecnici e istituti professionali) nell’arco del triennio finale dei percorsi (legge di Bilancio 2019).</a:t>
          </a:r>
          <a:endParaRPr lang="en-US"/>
        </a:p>
      </dgm:t>
    </dgm:pt>
    <dgm:pt modelId="{151EE8B4-F45A-4A81-8FC4-8579914C0E75}" type="parTrans" cxnId="{4790A8DD-D081-4241-AB54-8169A3CF6514}">
      <dgm:prSet/>
      <dgm:spPr/>
      <dgm:t>
        <a:bodyPr/>
        <a:lstStyle/>
        <a:p>
          <a:endParaRPr lang="en-US"/>
        </a:p>
      </dgm:t>
    </dgm:pt>
    <dgm:pt modelId="{CA50A0E6-F112-4B98-8D86-B1C3D3AAE593}" type="sibTrans" cxnId="{4790A8DD-D081-4241-AB54-8169A3CF6514}">
      <dgm:prSet/>
      <dgm:spPr/>
      <dgm:t>
        <a:bodyPr/>
        <a:lstStyle/>
        <a:p>
          <a:endParaRPr lang="en-US"/>
        </a:p>
      </dgm:t>
    </dgm:pt>
    <dgm:pt modelId="{9F9C97AF-5432-4B09-9CD7-4ADC6CF819ED}">
      <dgm:prSet/>
      <dgm:spPr/>
      <dgm:t>
        <a:bodyPr/>
        <a:lstStyle/>
        <a:p>
          <a:r>
            <a:rPr lang="it-IT"/>
            <a:t>Fermo restando il vincolo del monte ore minimo di 90 ore nel triennio finale per i licei, 150 per gli istituti tecnici e 210 per gli istituti professionali, l’istituzione scolastica nella sua autonomia può realizzare i PCTO anche per un periodo superiore.</a:t>
          </a:r>
          <a:endParaRPr lang="en-US"/>
        </a:p>
      </dgm:t>
    </dgm:pt>
    <dgm:pt modelId="{243D5CE9-D8C6-4434-81A4-EEF5E361F61B}" type="parTrans" cxnId="{01E1C514-FE00-48FB-AB2B-3F1CB91E419F}">
      <dgm:prSet/>
      <dgm:spPr/>
      <dgm:t>
        <a:bodyPr/>
        <a:lstStyle/>
        <a:p>
          <a:endParaRPr lang="en-US"/>
        </a:p>
      </dgm:t>
    </dgm:pt>
    <dgm:pt modelId="{AC473770-3165-4640-B2C7-AFAAD2FA5DDC}" type="sibTrans" cxnId="{01E1C514-FE00-48FB-AB2B-3F1CB91E419F}">
      <dgm:prSet/>
      <dgm:spPr/>
      <dgm:t>
        <a:bodyPr/>
        <a:lstStyle/>
        <a:p>
          <a:endParaRPr lang="en-US"/>
        </a:p>
      </dgm:t>
    </dgm:pt>
    <dgm:pt modelId="{BB743020-24E9-4CD5-83DF-368CFEE095C8}">
      <dgm:prSet/>
      <dgm:spPr/>
      <dgm:t>
        <a:bodyPr/>
        <a:lstStyle/>
        <a:p>
          <a:r>
            <a:rPr lang="it-IT"/>
            <a:t>I soggetti destinatari delle presenti Linee guida sono tutti coloro che vivono nel mondo della scuola o hanno modo di interagire e/o collaborare con lo stesso, siano essi gli studenti coinvolti nei percorsi o i loro genitori, il personale scolastico o le strutture che ospitano gli studenti nei percorsi o, infine, chiunque sia interessato ai processi di apprendimento e alle nuove sfide nel campo della formazione.</a:t>
          </a:r>
          <a:endParaRPr lang="en-US"/>
        </a:p>
      </dgm:t>
    </dgm:pt>
    <dgm:pt modelId="{53B75584-478A-4BA4-9890-E30C266EDD88}" type="parTrans" cxnId="{86FABE9A-8C6F-421F-A9AE-7E1C8D89DBB1}">
      <dgm:prSet/>
      <dgm:spPr/>
      <dgm:t>
        <a:bodyPr/>
        <a:lstStyle/>
        <a:p>
          <a:endParaRPr lang="en-US"/>
        </a:p>
      </dgm:t>
    </dgm:pt>
    <dgm:pt modelId="{5EBA2734-CB5B-4CDD-A2C7-11BC872A0FDB}" type="sibTrans" cxnId="{86FABE9A-8C6F-421F-A9AE-7E1C8D89DBB1}">
      <dgm:prSet/>
      <dgm:spPr/>
      <dgm:t>
        <a:bodyPr/>
        <a:lstStyle/>
        <a:p>
          <a:endParaRPr lang="en-US"/>
        </a:p>
      </dgm:t>
    </dgm:pt>
    <dgm:pt modelId="{3459A84C-856A-4208-BC4E-F9244C28473E}" type="pres">
      <dgm:prSet presAssocID="{7CFE1C20-809D-4463-9185-4245014B9A11}" presName="root" presStyleCnt="0">
        <dgm:presLayoutVars>
          <dgm:dir/>
          <dgm:resizeHandles val="exact"/>
        </dgm:presLayoutVars>
      </dgm:prSet>
      <dgm:spPr/>
    </dgm:pt>
    <dgm:pt modelId="{E993A140-42D4-4D62-A60F-A6634A1E2E60}" type="pres">
      <dgm:prSet presAssocID="{15465049-D912-4415-947E-6086BAB4A6EA}" presName="compNode" presStyleCnt="0"/>
      <dgm:spPr/>
    </dgm:pt>
    <dgm:pt modelId="{496339B2-8E1C-4DA9-8E6F-E5CADBE717E1}" type="pres">
      <dgm:prSet presAssocID="{15465049-D912-4415-947E-6086BAB4A6EA}"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keleton"/>
        </a:ext>
      </dgm:extLst>
    </dgm:pt>
    <dgm:pt modelId="{60D1D011-22D1-4B6E-B8CD-7EDFE8EC827C}" type="pres">
      <dgm:prSet presAssocID="{15465049-D912-4415-947E-6086BAB4A6EA}" presName="spaceRect" presStyleCnt="0"/>
      <dgm:spPr/>
    </dgm:pt>
    <dgm:pt modelId="{DCEBBC25-9779-4C54-9670-54B93E2484AA}" type="pres">
      <dgm:prSet presAssocID="{15465049-D912-4415-947E-6086BAB4A6EA}" presName="textRect" presStyleLbl="revTx" presStyleIdx="0" presStyleCnt="3">
        <dgm:presLayoutVars>
          <dgm:chMax val="1"/>
          <dgm:chPref val="1"/>
        </dgm:presLayoutVars>
      </dgm:prSet>
      <dgm:spPr/>
    </dgm:pt>
    <dgm:pt modelId="{4C30228D-EE37-4EFD-9C9F-9A110A0DB311}" type="pres">
      <dgm:prSet presAssocID="{CA50A0E6-F112-4B98-8D86-B1C3D3AAE593}" presName="sibTrans" presStyleCnt="0"/>
      <dgm:spPr/>
    </dgm:pt>
    <dgm:pt modelId="{9A61ECF8-4A65-4D00-8F92-135FEF67DA64}" type="pres">
      <dgm:prSet presAssocID="{9F9C97AF-5432-4B09-9CD7-4ADC6CF819ED}" presName="compNode" presStyleCnt="0"/>
      <dgm:spPr/>
    </dgm:pt>
    <dgm:pt modelId="{26936203-F479-4450-800C-B90964B19120}" type="pres">
      <dgm:prSet presAssocID="{9F9C97AF-5432-4B09-9CD7-4ADC6CF819ED}"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itcoin"/>
        </a:ext>
      </dgm:extLst>
    </dgm:pt>
    <dgm:pt modelId="{337F0B11-7A82-4242-BB03-ABD120E33D4F}" type="pres">
      <dgm:prSet presAssocID="{9F9C97AF-5432-4B09-9CD7-4ADC6CF819ED}" presName="spaceRect" presStyleCnt="0"/>
      <dgm:spPr/>
    </dgm:pt>
    <dgm:pt modelId="{BDF59281-AD86-4F82-A627-81328608EAF5}" type="pres">
      <dgm:prSet presAssocID="{9F9C97AF-5432-4B09-9CD7-4ADC6CF819ED}" presName="textRect" presStyleLbl="revTx" presStyleIdx="1" presStyleCnt="3">
        <dgm:presLayoutVars>
          <dgm:chMax val="1"/>
          <dgm:chPref val="1"/>
        </dgm:presLayoutVars>
      </dgm:prSet>
      <dgm:spPr/>
    </dgm:pt>
    <dgm:pt modelId="{8607A12B-46B1-409D-8664-55BEF6C330F5}" type="pres">
      <dgm:prSet presAssocID="{AC473770-3165-4640-B2C7-AFAAD2FA5DDC}" presName="sibTrans" presStyleCnt="0"/>
      <dgm:spPr/>
    </dgm:pt>
    <dgm:pt modelId="{13184A3C-E65A-43DE-A457-6CB576308228}" type="pres">
      <dgm:prSet presAssocID="{BB743020-24E9-4CD5-83DF-368CFEE095C8}" presName="compNode" presStyleCnt="0"/>
      <dgm:spPr/>
    </dgm:pt>
    <dgm:pt modelId="{D2BCB40E-A8D5-47C3-8F16-3C9A90003019}" type="pres">
      <dgm:prSet presAssocID="{BB743020-24E9-4CD5-83DF-368CFEE095C8}"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lassroom"/>
        </a:ext>
      </dgm:extLst>
    </dgm:pt>
    <dgm:pt modelId="{5F930151-BEFA-4F98-B0BD-FA5E410D1D4A}" type="pres">
      <dgm:prSet presAssocID="{BB743020-24E9-4CD5-83DF-368CFEE095C8}" presName="spaceRect" presStyleCnt="0"/>
      <dgm:spPr/>
    </dgm:pt>
    <dgm:pt modelId="{3DA837E8-0398-4F03-9D62-DED6FD34D84C}" type="pres">
      <dgm:prSet presAssocID="{BB743020-24E9-4CD5-83DF-368CFEE095C8}" presName="textRect" presStyleLbl="revTx" presStyleIdx="2" presStyleCnt="3">
        <dgm:presLayoutVars>
          <dgm:chMax val="1"/>
          <dgm:chPref val="1"/>
        </dgm:presLayoutVars>
      </dgm:prSet>
      <dgm:spPr/>
    </dgm:pt>
  </dgm:ptLst>
  <dgm:cxnLst>
    <dgm:cxn modelId="{56C14602-F3A0-4303-8A24-89DC664C5177}" type="presOf" srcId="{9F9C97AF-5432-4B09-9CD7-4ADC6CF819ED}" destId="{BDF59281-AD86-4F82-A627-81328608EAF5}" srcOrd="0" destOrd="0" presId="urn:microsoft.com/office/officeart/2018/2/layout/IconLabelList"/>
    <dgm:cxn modelId="{01E1C514-FE00-48FB-AB2B-3F1CB91E419F}" srcId="{7CFE1C20-809D-4463-9185-4245014B9A11}" destId="{9F9C97AF-5432-4B09-9CD7-4ADC6CF819ED}" srcOrd="1" destOrd="0" parTransId="{243D5CE9-D8C6-4434-81A4-EEF5E361F61B}" sibTransId="{AC473770-3165-4640-B2C7-AFAAD2FA5DDC}"/>
    <dgm:cxn modelId="{D70DE229-2FF6-4BDC-9006-37BDA152CB5A}" type="presOf" srcId="{7CFE1C20-809D-4463-9185-4245014B9A11}" destId="{3459A84C-856A-4208-BC4E-F9244C28473E}" srcOrd="0" destOrd="0" presId="urn:microsoft.com/office/officeart/2018/2/layout/IconLabelList"/>
    <dgm:cxn modelId="{8F737F45-18CB-41D2-9A3F-5A167CF3756B}" type="presOf" srcId="{15465049-D912-4415-947E-6086BAB4A6EA}" destId="{DCEBBC25-9779-4C54-9670-54B93E2484AA}" srcOrd="0" destOrd="0" presId="urn:microsoft.com/office/officeart/2018/2/layout/IconLabelList"/>
    <dgm:cxn modelId="{F93D7686-D8FF-47B4-90BF-00D498D6482C}" type="presOf" srcId="{BB743020-24E9-4CD5-83DF-368CFEE095C8}" destId="{3DA837E8-0398-4F03-9D62-DED6FD34D84C}" srcOrd="0" destOrd="0" presId="urn:microsoft.com/office/officeart/2018/2/layout/IconLabelList"/>
    <dgm:cxn modelId="{86FABE9A-8C6F-421F-A9AE-7E1C8D89DBB1}" srcId="{7CFE1C20-809D-4463-9185-4245014B9A11}" destId="{BB743020-24E9-4CD5-83DF-368CFEE095C8}" srcOrd="2" destOrd="0" parTransId="{53B75584-478A-4BA4-9890-E30C266EDD88}" sibTransId="{5EBA2734-CB5B-4CDD-A2C7-11BC872A0FDB}"/>
    <dgm:cxn modelId="{4790A8DD-D081-4241-AB54-8169A3CF6514}" srcId="{7CFE1C20-809D-4463-9185-4245014B9A11}" destId="{15465049-D912-4415-947E-6086BAB4A6EA}" srcOrd="0" destOrd="0" parTransId="{151EE8B4-F45A-4A81-8FC4-8579914C0E75}" sibTransId="{CA50A0E6-F112-4B98-8D86-B1C3D3AAE593}"/>
    <dgm:cxn modelId="{87F5A761-2ABF-4652-8BB4-95E5E550F5A7}" type="presParOf" srcId="{3459A84C-856A-4208-BC4E-F9244C28473E}" destId="{E993A140-42D4-4D62-A60F-A6634A1E2E60}" srcOrd="0" destOrd="0" presId="urn:microsoft.com/office/officeart/2018/2/layout/IconLabelList"/>
    <dgm:cxn modelId="{07638610-4D4E-4DE8-A344-B79B6CEF0CD3}" type="presParOf" srcId="{E993A140-42D4-4D62-A60F-A6634A1E2E60}" destId="{496339B2-8E1C-4DA9-8E6F-E5CADBE717E1}" srcOrd="0" destOrd="0" presId="urn:microsoft.com/office/officeart/2018/2/layout/IconLabelList"/>
    <dgm:cxn modelId="{0020D353-CADC-4036-88BB-1570B6A439D2}" type="presParOf" srcId="{E993A140-42D4-4D62-A60F-A6634A1E2E60}" destId="{60D1D011-22D1-4B6E-B8CD-7EDFE8EC827C}" srcOrd="1" destOrd="0" presId="urn:microsoft.com/office/officeart/2018/2/layout/IconLabelList"/>
    <dgm:cxn modelId="{2C2933CD-291B-453E-A28B-30F615EF107E}" type="presParOf" srcId="{E993A140-42D4-4D62-A60F-A6634A1E2E60}" destId="{DCEBBC25-9779-4C54-9670-54B93E2484AA}" srcOrd="2" destOrd="0" presId="urn:microsoft.com/office/officeart/2018/2/layout/IconLabelList"/>
    <dgm:cxn modelId="{FE2B94FC-346B-4BA8-A4A7-076631545608}" type="presParOf" srcId="{3459A84C-856A-4208-BC4E-F9244C28473E}" destId="{4C30228D-EE37-4EFD-9C9F-9A110A0DB311}" srcOrd="1" destOrd="0" presId="urn:microsoft.com/office/officeart/2018/2/layout/IconLabelList"/>
    <dgm:cxn modelId="{310A74AE-E278-40CB-A0CB-C2B4837976D0}" type="presParOf" srcId="{3459A84C-856A-4208-BC4E-F9244C28473E}" destId="{9A61ECF8-4A65-4D00-8F92-135FEF67DA64}" srcOrd="2" destOrd="0" presId="urn:microsoft.com/office/officeart/2018/2/layout/IconLabelList"/>
    <dgm:cxn modelId="{2EBB912F-F809-4A3D-9F05-69B6E30EF578}" type="presParOf" srcId="{9A61ECF8-4A65-4D00-8F92-135FEF67DA64}" destId="{26936203-F479-4450-800C-B90964B19120}" srcOrd="0" destOrd="0" presId="urn:microsoft.com/office/officeart/2018/2/layout/IconLabelList"/>
    <dgm:cxn modelId="{20CE76A7-75DA-411E-BC45-CA2EBD057588}" type="presParOf" srcId="{9A61ECF8-4A65-4D00-8F92-135FEF67DA64}" destId="{337F0B11-7A82-4242-BB03-ABD120E33D4F}" srcOrd="1" destOrd="0" presId="urn:microsoft.com/office/officeart/2018/2/layout/IconLabelList"/>
    <dgm:cxn modelId="{E8916D6A-44D9-4799-85E4-260CC5102835}" type="presParOf" srcId="{9A61ECF8-4A65-4D00-8F92-135FEF67DA64}" destId="{BDF59281-AD86-4F82-A627-81328608EAF5}" srcOrd="2" destOrd="0" presId="urn:microsoft.com/office/officeart/2018/2/layout/IconLabelList"/>
    <dgm:cxn modelId="{2A4F54C3-B983-438D-A84F-4DA0B5900AE6}" type="presParOf" srcId="{3459A84C-856A-4208-BC4E-F9244C28473E}" destId="{8607A12B-46B1-409D-8664-55BEF6C330F5}" srcOrd="3" destOrd="0" presId="urn:microsoft.com/office/officeart/2018/2/layout/IconLabelList"/>
    <dgm:cxn modelId="{1CBD096B-40DD-4F39-BBAF-59843F399F5B}" type="presParOf" srcId="{3459A84C-856A-4208-BC4E-F9244C28473E}" destId="{13184A3C-E65A-43DE-A457-6CB576308228}" srcOrd="4" destOrd="0" presId="urn:microsoft.com/office/officeart/2018/2/layout/IconLabelList"/>
    <dgm:cxn modelId="{F93092B8-E174-4AB2-9F40-08C9A3B3BBDA}" type="presParOf" srcId="{13184A3C-E65A-43DE-A457-6CB576308228}" destId="{D2BCB40E-A8D5-47C3-8F16-3C9A90003019}" srcOrd="0" destOrd="0" presId="urn:microsoft.com/office/officeart/2018/2/layout/IconLabelList"/>
    <dgm:cxn modelId="{FCB0E8BA-7F36-49D9-97C9-E27EED94BCB8}" type="presParOf" srcId="{13184A3C-E65A-43DE-A457-6CB576308228}" destId="{5F930151-BEFA-4F98-B0BD-FA5E410D1D4A}" srcOrd="1" destOrd="0" presId="urn:microsoft.com/office/officeart/2018/2/layout/IconLabelList"/>
    <dgm:cxn modelId="{EC08A1BE-88E3-4073-85B3-0ABA9B4F6EB8}" type="presParOf" srcId="{13184A3C-E65A-43DE-A457-6CB576308228}" destId="{3DA837E8-0398-4F03-9D62-DED6FD34D84C}"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F540C62-7E43-4C20-A8AF-496EB5B31F6D}"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88A391A4-6499-42BE-9A32-2F09798528CE}">
      <dgm:prSet/>
      <dgm:spPr/>
      <dgm:t>
        <a:bodyPr/>
        <a:lstStyle/>
        <a:p>
          <a:r>
            <a:rPr lang="it-IT" dirty="0"/>
            <a:t>La </a:t>
          </a:r>
          <a:r>
            <a:rPr lang="it-IT" dirty="0">
              <a:highlight>
                <a:srgbClr val="00FF00"/>
              </a:highlight>
            </a:rPr>
            <a:t>competenza personale, sociale e la capacità di imparare a imparare</a:t>
          </a:r>
          <a:r>
            <a:rPr lang="it-IT" dirty="0"/>
            <a:t> consiste nella capacità di riflettere su sé stessi, di gestire efficacemente il tempo e le informazioni, di lavorare con gli altri in maniera costruttiva, di mantenersi resilienti e di gestire il proprio apprendimento e la propria carriera. Comprende la capacità di far fronte all’incertezza e alla complessità, di imparare a imparare, di favorire il proprio benessere fisico ed emotivo, di mantenere la salute fisica e mentale, nonché di essere in grado di condurre una vita attenta alla salute e orientata al futuro, di empatizzare e di gestire il conflitto in un contesto favorevole e inclusivo.</a:t>
          </a:r>
          <a:endParaRPr lang="en-US" dirty="0"/>
        </a:p>
      </dgm:t>
    </dgm:pt>
    <dgm:pt modelId="{DE4ECB83-F1EF-44B5-8FB1-7251EAC15615}" type="parTrans" cxnId="{0E154C2B-6BA9-477C-875C-11A524702CD7}">
      <dgm:prSet/>
      <dgm:spPr/>
      <dgm:t>
        <a:bodyPr/>
        <a:lstStyle/>
        <a:p>
          <a:endParaRPr lang="en-US"/>
        </a:p>
      </dgm:t>
    </dgm:pt>
    <dgm:pt modelId="{39E2C8C0-A735-4CA9-9B15-FD47932F80DD}" type="sibTrans" cxnId="{0E154C2B-6BA9-477C-875C-11A524702CD7}">
      <dgm:prSet/>
      <dgm:spPr/>
      <dgm:t>
        <a:bodyPr/>
        <a:lstStyle/>
        <a:p>
          <a:endParaRPr lang="en-US"/>
        </a:p>
      </dgm:t>
    </dgm:pt>
    <dgm:pt modelId="{38ACB9E5-9DD2-431C-B331-7453D1546F69}">
      <dgm:prSet/>
      <dgm:spPr/>
      <dgm:t>
        <a:bodyPr/>
        <a:lstStyle/>
        <a:p>
          <a:r>
            <a:rPr lang="it-IT" dirty="0"/>
            <a:t>La </a:t>
          </a:r>
          <a:r>
            <a:rPr lang="it-IT" dirty="0">
              <a:highlight>
                <a:srgbClr val="00FF00"/>
              </a:highlight>
            </a:rPr>
            <a:t>competenza in materia di cittadinanza </a:t>
          </a:r>
          <a:r>
            <a:rPr lang="it-IT" dirty="0"/>
            <a:t>si riferisce alla capacità di agire da cittadini responsabili e di partecipare pienamente alla vita civica e sociale, in base alla comprensione delle strutture e dei concetti sociali, economici, giuridici e politici oltre che dell’evoluzione a livello globale e della sostenibilità. </a:t>
          </a:r>
          <a:endParaRPr lang="en-US" dirty="0"/>
        </a:p>
      </dgm:t>
    </dgm:pt>
    <dgm:pt modelId="{1AAF33AB-71C4-42AA-A08C-43358CC7786A}" type="parTrans" cxnId="{165E705A-82AB-4C82-9958-59DD97FD0D38}">
      <dgm:prSet/>
      <dgm:spPr/>
      <dgm:t>
        <a:bodyPr/>
        <a:lstStyle/>
        <a:p>
          <a:endParaRPr lang="en-US"/>
        </a:p>
      </dgm:t>
    </dgm:pt>
    <dgm:pt modelId="{3F5A0F10-EC0B-4E4D-9139-F9B112EB4231}" type="sibTrans" cxnId="{165E705A-82AB-4C82-9958-59DD97FD0D38}">
      <dgm:prSet/>
      <dgm:spPr/>
      <dgm:t>
        <a:bodyPr/>
        <a:lstStyle/>
        <a:p>
          <a:endParaRPr lang="en-US"/>
        </a:p>
      </dgm:t>
    </dgm:pt>
    <dgm:pt modelId="{89F945A2-F264-4585-91B6-3201FF3DE87E}" type="pres">
      <dgm:prSet presAssocID="{8F540C62-7E43-4C20-A8AF-496EB5B31F6D}" presName="root" presStyleCnt="0">
        <dgm:presLayoutVars>
          <dgm:dir/>
          <dgm:resizeHandles val="exact"/>
        </dgm:presLayoutVars>
      </dgm:prSet>
      <dgm:spPr/>
    </dgm:pt>
    <dgm:pt modelId="{1B8B25DD-7B11-4C0D-A77F-DB7B7C812F0F}" type="pres">
      <dgm:prSet presAssocID="{88A391A4-6499-42BE-9A32-2F09798528CE}" presName="compNode" presStyleCnt="0"/>
      <dgm:spPr/>
    </dgm:pt>
    <dgm:pt modelId="{2D039107-F14D-403E-A596-A9C3EE517C0E}" type="pres">
      <dgm:prSet presAssocID="{88A391A4-6499-42BE-9A32-2F09798528CE}"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lassroom"/>
        </a:ext>
      </dgm:extLst>
    </dgm:pt>
    <dgm:pt modelId="{579AA57D-D3B0-406F-A9F5-EE927696A7A8}" type="pres">
      <dgm:prSet presAssocID="{88A391A4-6499-42BE-9A32-2F09798528CE}" presName="spaceRect" presStyleCnt="0"/>
      <dgm:spPr/>
    </dgm:pt>
    <dgm:pt modelId="{6E99CFB8-CA6E-4101-99E9-BC300277A8FC}" type="pres">
      <dgm:prSet presAssocID="{88A391A4-6499-42BE-9A32-2F09798528CE}" presName="textRect" presStyleLbl="revTx" presStyleIdx="0" presStyleCnt="2">
        <dgm:presLayoutVars>
          <dgm:chMax val="1"/>
          <dgm:chPref val="1"/>
        </dgm:presLayoutVars>
      </dgm:prSet>
      <dgm:spPr/>
    </dgm:pt>
    <dgm:pt modelId="{F505E9F5-ACD4-4BAB-BB4C-973833203F55}" type="pres">
      <dgm:prSet presAssocID="{39E2C8C0-A735-4CA9-9B15-FD47932F80DD}" presName="sibTrans" presStyleCnt="0"/>
      <dgm:spPr/>
    </dgm:pt>
    <dgm:pt modelId="{27393478-51E1-40DC-A5B9-1FEBBB48F0FE}" type="pres">
      <dgm:prSet presAssocID="{38ACB9E5-9DD2-431C-B331-7453D1546F69}" presName="compNode" presStyleCnt="0"/>
      <dgm:spPr/>
    </dgm:pt>
    <dgm:pt modelId="{920FE3BD-E75D-4580-8878-1F379B403FFF}" type="pres">
      <dgm:prSet presAssocID="{38ACB9E5-9DD2-431C-B331-7453D1546F69}"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WeightsUneven"/>
        </a:ext>
      </dgm:extLst>
    </dgm:pt>
    <dgm:pt modelId="{31BA59A4-2295-490A-A7A5-3A32DCF483B7}" type="pres">
      <dgm:prSet presAssocID="{38ACB9E5-9DD2-431C-B331-7453D1546F69}" presName="spaceRect" presStyleCnt="0"/>
      <dgm:spPr/>
    </dgm:pt>
    <dgm:pt modelId="{0CCFBB24-4A5C-4B26-A253-75E8D075AD74}" type="pres">
      <dgm:prSet presAssocID="{38ACB9E5-9DD2-431C-B331-7453D1546F69}" presName="textRect" presStyleLbl="revTx" presStyleIdx="1" presStyleCnt="2">
        <dgm:presLayoutVars>
          <dgm:chMax val="1"/>
          <dgm:chPref val="1"/>
        </dgm:presLayoutVars>
      </dgm:prSet>
      <dgm:spPr/>
    </dgm:pt>
  </dgm:ptLst>
  <dgm:cxnLst>
    <dgm:cxn modelId="{3390BE18-5D10-4B05-BA4F-DF15F6469F72}" type="presOf" srcId="{38ACB9E5-9DD2-431C-B331-7453D1546F69}" destId="{0CCFBB24-4A5C-4B26-A253-75E8D075AD74}" srcOrd="0" destOrd="0" presId="urn:microsoft.com/office/officeart/2018/2/layout/IconLabelList"/>
    <dgm:cxn modelId="{0E154C2B-6BA9-477C-875C-11A524702CD7}" srcId="{8F540C62-7E43-4C20-A8AF-496EB5B31F6D}" destId="{88A391A4-6499-42BE-9A32-2F09798528CE}" srcOrd="0" destOrd="0" parTransId="{DE4ECB83-F1EF-44B5-8FB1-7251EAC15615}" sibTransId="{39E2C8C0-A735-4CA9-9B15-FD47932F80DD}"/>
    <dgm:cxn modelId="{901D655B-41C8-473A-AC89-679DB49D7E7A}" type="presOf" srcId="{88A391A4-6499-42BE-9A32-2F09798528CE}" destId="{6E99CFB8-CA6E-4101-99E9-BC300277A8FC}" srcOrd="0" destOrd="0" presId="urn:microsoft.com/office/officeart/2018/2/layout/IconLabelList"/>
    <dgm:cxn modelId="{9958F077-18D1-463C-942D-FABE7D5EFB4A}" type="presOf" srcId="{8F540C62-7E43-4C20-A8AF-496EB5B31F6D}" destId="{89F945A2-F264-4585-91B6-3201FF3DE87E}" srcOrd="0" destOrd="0" presId="urn:microsoft.com/office/officeart/2018/2/layout/IconLabelList"/>
    <dgm:cxn modelId="{165E705A-82AB-4C82-9958-59DD97FD0D38}" srcId="{8F540C62-7E43-4C20-A8AF-496EB5B31F6D}" destId="{38ACB9E5-9DD2-431C-B331-7453D1546F69}" srcOrd="1" destOrd="0" parTransId="{1AAF33AB-71C4-42AA-A08C-43358CC7786A}" sibTransId="{3F5A0F10-EC0B-4E4D-9139-F9B112EB4231}"/>
    <dgm:cxn modelId="{9A13E035-245D-447F-BAFE-9E47FF334077}" type="presParOf" srcId="{89F945A2-F264-4585-91B6-3201FF3DE87E}" destId="{1B8B25DD-7B11-4C0D-A77F-DB7B7C812F0F}" srcOrd="0" destOrd="0" presId="urn:microsoft.com/office/officeart/2018/2/layout/IconLabelList"/>
    <dgm:cxn modelId="{D15E51AE-C081-4517-AAD4-2A123468BBB9}" type="presParOf" srcId="{1B8B25DD-7B11-4C0D-A77F-DB7B7C812F0F}" destId="{2D039107-F14D-403E-A596-A9C3EE517C0E}" srcOrd="0" destOrd="0" presId="urn:microsoft.com/office/officeart/2018/2/layout/IconLabelList"/>
    <dgm:cxn modelId="{975385B5-7BA7-4B61-83D6-57126C2BA17A}" type="presParOf" srcId="{1B8B25DD-7B11-4C0D-A77F-DB7B7C812F0F}" destId="{579AA57D-D3B0-406F-A9F5-EE927696A7A8}" srcOrd="1" destOrd="0" presId="urn:microsoft.com/office/officeart/2018/2/layout/IconLabelList"/>
    <dgm:cxn modelId="{5A0E6C20-91F7-4B91-8558-30890AF1B0E7}" type="presParOf" srcId="{1B8B25DD-7B11-4C0D-A77F-DB7B7C812F0F}" destId="{6E99CFB8-CA6E-4101-99E9-BC300277A8FC}" srcOrd="2" destOrd="0" presId="urn:microsoft.com/office/officeart/2018/2/layout/IconLabelList"/>
    <dgm:cxn modelId="{A1922AB1-2BB3-48F7-8C55-0F42570E6D4D}" type="presParOf" srcId="{89F945A2-F264-4585-91B6-3201FF3DE87E}" destId="{F505E9F5-ACD4-4BAB-BB4C-973833203F55}" srcOrd="1" destOrd="0" presId="urn:microsoft.com/office/officeart/2018/2/layout/IconLabelList"/>
    <dgm:cxn modelId="{4FA664B0-5194-4149-970C-E793EA684419}" type="presParOf" srcId="{89F945A2-F264-4585-91B6-3201FF3DE87E}" destId="{27393478-51E1-40DC-A5B9-1FEBBB48F0FE}" srcOrd="2" destOrd="0" presId="urn:microsoft.com/office/officeart/2018/2/layout/IconLabelList"/>
    <dgm:cxn modelId="{4FB85CB5-8E37-4666-B38A-85C822BACDEE}" type="presParOf" srcId="{27393478-51E1-40DC-A5B9-1FEBBB48F0FE}" destId="{920FE3BD-E75D-4580-8878-1F379B403FFF}" srcOrd="0" destOrd="0" presId="urn:microsoft.com/office/officeart/2018/2/layout/IconLabelList"/>
    <dgm:cxn modelId="{0B2AC651-336A-4C16-872A-9090567AB27E}" type="presParOf" srcId="{27393478-51E1-40DC-A5B9-1FEBBB48F0FE}" destId="{31BA59A4-2295-490A-A7A5-3A32DCF483B7}" srcOrd="1" destOrd="0" presId="urn:microsoft.com/office/officeart/2018/2/layout/IconLabelList"/>
    <dgm:cxn modelId="{A8E32734-DB02-4F4F-91A8-4DAFFC9ACE1B}" type="presParOf" srcId="{27393478-51E1-40DC-A5B9-1FEBBB48F0FE}" destId="{0CCFBB24-4A5C-4B26-A253-75E8D075AD74}"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3B49ED4-82CA-4C12-A7DC-44D52E2C29A4}"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C82ED354-28D6-4A42-9DC8-60046DAA5391}">
      <dgm:prSet/>
      <dgm:spPr/>
      <dgm:t>
        <a:bodyPr/>
        <a:lstStyle/>
        <a:p>
          <a:r>
            <a:rPr lang="it-IT" dirty="0"/>
            <a:t>La </a:t>
          </a:r>
          <a:r>
            <a:rPr lang="it-IT" dirty="0">
              <a:highlight>
                <a:srgbClr val="00FF00"/>
              </a:highlight>
            </a:rPr>
            <a:t>competenza imprenditoriale </a:t>
          </a:r>
          <a:r>
            <a:rPr lang="it-IT" dirty="0"/>
            <a:t>si riferisce alla capacità di agire sulla base di idee e opportunità e di trasformarle in valori per gli altri. Si fonda sulla creatività, sul pensiero critico e sulla risoluzione di problemi, sull’iniziativa e sulla perseveranza, nonché sulla capacità di lavorare in modalità collaborativa al fine di programmare e gestire progetti che hanno un valore culturale, sociale o finanziario. </a:t>
          </a:r>
          <a:endParaRPr lang="en-US" dirty="0"/>
        </a:p>
      </dgm:t>
    </dgm:pt>
    <dgm:pt modelId="{03ED8084-6F5A-438C-A680-B8080D042880}" type="parTrans" cxnId="{67F9752F-716F-40EF-B7C3-4C933E2ADE92}">
      <dgm:prSet/>
      <dgm:spPr/>
      <dgm:t>
        <a:bodyPr/>
        <a:lstStyle/>
        <a:p>
          <a:endParaRPr lang="en-US"/>
        </a:p>
      </dgm:t>
    </dgm:pt>
    <dgm:pt modelId="{97910CE1-39A1-4FE3-A6FB-81A20750C285}" type="sibTrans" cxnId="{67F9752F-716F-40EF-B7C3-4C933E2ADE92}">
      <dgm:prSet/>
      <dgm:spPr/>
      <dgm:t>
        <a:bodyPr/>
        <a:lstStyle/>
        <a:p>
          <a:endParaRPr lang="en-US"/>
        </a:p>
      </dgm:t>
    </dgm:pt>
    <dgm:pt modelId="{20D647E7-3123-45A0-BCA2-2E7EF3A5B034}">
      <dgm:prSet/>
      <dgm:spPr/>
      <dgm:t>
        <a:bodyPr/>
        <a:lstStyle/>
        <a:p>
          <a:r>
            <a:rPr lang="it-IT" dirty="0"/>
            <a:t>La </a:t>
          </a:r>
          <a:r>
            <a:rPr lang="it-IT" dirty="0">
              <a:highlight>
                <a:srgbClr val="00FF00"/>
              </a:highlight>
            </a:rPr>
            <a:t>competenza in materia di consapevolezza ed espressione culturali </a:t>
          </a:r>
          <a:r>
            <a:rPr lang="it-IT" dirty="0"/>
            <a:t>implica la comprensione e il rispetto di come le idee e i significati vengono espressi creativamente e comunicati in diverse culture e tramite tutta una serie di arti e altre forme culturali. Presuppone l’impegno di capire, sviluppare ed esprimere le proprie idee e il senso della propria funzione o del proprio ruolo nella società in una serie di modi e contesti. </a:t>
          </a:r>
          <a:endParaRPr lang="en-US" dirty="0"/>
        </a:p>
      </dgm:t>
    </dgm:pt>
    <dgm:pt modelId="{D91F3FB1-1124-4D2A-A425-B2DC0D17DEC7}" type="parTrans" cxnId="{D6FED267-5727-41DC-BE4F-E22ECFCF34A5}">
      <dgm:prSet/>
      <dgm:spPr/>
      <dgm:t>
        <a:bodyPr/>
        <a:lstStyle/>
        <a:p>
          <a:endParaRPr lang="en-US"/>
        </a:p>
      </dgm:t>
    </dgm:pt>
    <dgm:pt modelId="{3B30DF64-1636-4523-A279-361627B7D220}" type="sibTrans" cxnId="{D6FED267-5727-41DC-BE4F-E22ECFCF34A5}">
      <dgm:prSet/>
      <dgm:spPr/>
      <dgm:t>
        <a:bodyPr/>
        <a:lstStyle/>
        <a:p>
          <a:endParaRPr lang="en-US"/>
        </a:p>
      </dgm:t>
    </dgm:pt>
    <dgm:pt modelId="{17B799AB-CE18-4324-9090-2D918EAA7FEE}" type="pres">
      <dgm:prSet presAssocID="{83B49ED4-82CA-4C12-A7DC-44D52E2C29A4}" presName="root" presStyleCnt="0">
        <dgm:presLayoutVars>
          <dgm:dir/>
          <dgm:resizeHandles val="exact"/>
        </dgm:presLayoutVars>
      </dgm:prSet>
      <dgm:spPr/>
    </dgm:pt>
    <dgm:pt modelId="{2ABB2426-731B-4B41-B4A3-88903C2F5C0F}" type="pres">
      <dgm:prSet presAssocID="{C82ED354-28D6-4A42-9DC8-60046DAA5391}" presName="compNode" presStyleCnt="0"/>
      <dgm:spPr/>
    </dgm:pt>
    <dgm:pt modelId="{D657C824-4810-49C0-BDD3-6090B56E71CC}" type="pres">
      <dgm:prSet presAssocID="{C82ED354-28D6-4A42-9DC8-60046DAA5391}"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roup Brainstorm"/>
        </a:ext>
      </dgm:extLst>
    </dgm:pt>
    <dgm:pt modelId="{E06BA6AC-556A-46A2-9F50-7BAC442DD71A}" type="pres">
      <dgm:prSet presAssocID="{C82ED354-28D6-4A42-9DC8-60046DAA5391}" presName="spaceRect" presStyleCnt="0"/>
      <dgm:spPr/>
    </dgm:pt>
    <dgm:pt modelId="{C5E55B6D-66F2-4857-87ED-6E8D9B236580}" type="pres">
      <dgm:prSet presAssocID="{C82ED354-28D6-4A42-9DC8-60046DAA5391}" presName="textRect" presStyleLbl="revTx" presStyleIdx="0" presStyleCnt="2">
        <dgm:presLayoutVars>
          <dgm:chMax val="1"/>
          <dgm:chPref val="1"/>
        </dgm:presLayoutVars>
      </dgm:prSet>
      <dgm:spPr/>
    </dgm:pt>
    <dgm:pt modelId="{34DBDA6C-B993-4AF6-AB45-ACD0403838B2}" type="pres">
      <dgm:prSet presAssocID="{97910CE1-39A1-4FE3-A6FB-81A20750C285}" presName="sibTrans" presStyleCnt="0"/>
      <dgm:spPr/>
    </dgm:pt>
    <dgm:pt modelId="{5E28C52B-112C-4461-8F63-8337D4410FC4}" type="pres">
      <dgm:prSet presAssocID="{20D647E7-3123-45A0-BCA2-2E7EF3A5B034}" presName="compNode" presStyleCnt="0"/>
      <dgm:spPr/>
    </dgm:pt>
    <dgm:pt modelId="{7B4E966B-1ABE-4F27-BD05-6F4973B1302A}" type="pres">
      <dgm:prSet presAssocID="{20D647E7-3123-45A0-BCA2-2E7EF3A5B034}"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Quotes"/>
        </a:ext>
      </dgm:extLst>
    </dgm:pt>
    <dgm:pt modelId="{F57BF477-D897-4921-B086-FC1BEF0BBC2C}" type="pres">
      <dgm:prSet presAssocID="{20D647E7-3123-45A0-BCA2-2E7EF3A5B034}" presName="spaceRect" presStyleCnt="0"/>
      <dgm:spPr/>
    </dgm:pt>
    <dgm:pt modelId="{91D01DB4-7EDC-4E67-87A6-205BFF410104}" type="pres">
      <dgm:prSet presAssocID="{20D647E7-3123-45A0-BCA2-2E7EF3A5B034}" presName="textRect" presStyleLbl="revTx" presStyleIdx="1" presStyleCnt="2">
        <dgm:presLayoutVars>
          <dgm:chMax val="1"/>
          <dgm:chPref val="1"/>
        </dgm:presLayoutVars>
      </dgm:prSet>
      <dgm:spPr/>
    </dgm:pt>
  </dgm:ptLst>
  <dgm:cxnLst>
    <dgm:cxn modelId="{67F9752F-716F-40EF-B7C3-4C933E2ADE92}" srcId="{83B49ED4-82CA-4C12-A7DC-44D52E2C29A4}" destId="{C82ED354-28D6-4A42-9DC8-60046DAA5391}" srcOrd="0" destOrd="0" parTransId="{03ED8084-6F5A-438C-A680-B8080D042880}" sibTransId="{97910CE1-39A1-4FE3-A6FB-81A20750C285}"/>
    <dgm:cxn modelId="{D6FED267-5727-41DC-BE4F-E22ECFCF34A5}" srcId="{83B49ED4-82CA-4C12-A7DC-44D52E2C29A4}" destId="{20D647E7-3123-45A0-BCA2-2E7EF3A5B034}" srcOrd="1" destOrd="0" parTransId="{D91F3FB1-1124-4D2A-A425-B2DC0D17DEC7}" sibTransId="{3B30DF64-1636-4523-A279-361627B7D220}"/>
    <dgm:cxn modelId="{C836E2D3-612A-4ABD-836B-A9776498FE30}" type="presOf" srcId="{83B49ED4-82CA-4C12-A7DC-44D52E2C29A4}" destId="{17B799AB-CE18-4324-9090-2D918EAA7FEE}" srcOrd="0" destOrd="0" presId="urn:microsoft.com/office/officeart/2018/2/layout/IconLabelList"/>
    <dgm:cxn modelId="{03A837E5-C9FD-4D38-B5A5-335F418B05EE}" type="presOf" srcId="{20D647E7-3123-45A0-BCA2-2E7EF3A5B034}" destId="{91D01DB4-7EDC-4E67-87A6-205BFF410104}" srcOrd="0" destOrd="0" presId="urn:microsoft.com/office/officeart/2018/2/layout/IconLabelList"/>
    <dgm:cxn modelId="{363918F4-CE36-4559-9748-01923A86E60F}" type="presOf" srcId="{C82ED354-28D6-4A42-9DC8-60046DAA5391}" destId="{C5E55B6D-66F2-4857-87ED-6E8D9B236580}" srcOrd="0" destOrd="0" presId="urn:microsoft.com/office/officeart/2018/2/layout/IconLabelList"/>
    <dgm:cxn modelId="{229976FB-758E-4E31-B022-FB5879D0FEEF}" type="presParOf" srcId="{17B799AB-CE18-4324-9090-2D918EAA7FEE}" destId="{2ABB2426-731B-4B41-B4A3-88903C2F5C0F}" srcOrd="0" destOrd="0" presId="urn:microsoft.com/office/officeart/2018/2/layout/IconLabelList"/>
    <dgm:cxn modelId="{EE0BCE4E-0335-4605-9985-B4AB3D2EC8B9}" type="presParOf" srcId="{2ABB2426-731B-4B41-B4A3-88903C2F5C0F}" destId="{D657C824-4810-49C0-BDD3-6090B56E71CC}" srcOrd="0" destOrd="0" presId="urn:microsoft.com/office/officeart/2018/2/layout/IconLabelList"/>
    <dgm:cxn modelId="{546928EB-54F8-4D5F-B2B2-0216531D2BD7}" type="presParOf" srcId="{2ABB2426-731B-4B41-B4A3-88903C2F5C0F}" destId="{E06BA6AC-556A-46A2-9F50-7BAC442DD71A}" srcOrd="1" destOrd="0" presId="urn:microsoft.com/office/officeart/2018/2/layout/IconLabelList"/>
    <dgm:cxn modelId="{E8FC696D-2E3A-434F-BF98-A16ECA5FCE0A}" type="presParOf" srcId="{2ABB2426-731B-4B41-B4A3-88903C2F5C0F}" destId="{C5E55B6D-66F2-4857-87ED-6E8D9B236580}" srcOrd="2" destOrd="0" presId="urn:microsoft.com/office/officeart/2018/2/layout/IconLabelList"/>
    <dgm:cxn modelId="{A58EDA6F-7B74-4D25-B95F-025B23334D39}" type="presParOf" srcId="{17B799AB-CE18-4324-9090-2D918EAA7FEE}" destId="{34DBDA6C-B993-4AF6-AB45-ACD0403838B2}" srcOrd="1" destOrd="0" presId="urn:microsoft.com/office/officeart/2018/2/layout/IconLabelList"/>
    <dgm:cxn modelId="{839704A2-63A6-4CDC-921C-C5B174A5B460}" type="presParOf" srcId="{17B799AB-CE18-4324-9090-2D918EAA7FEE}" destId="{5E28C52B-112C-4461-8F63-8337D4410FC4}" srcOrd="2" destOrd="0" presId="urn:microsoft.com/office/officeart/2018/2/layout/IconLabelList"/>
    <dgm:cxn modelId="{7A84A41F-51DA-4900-9B30-E2B86463F481}" type="presParOf" srcId="{5E28C52B-112C-4461-8F63-8337D4410FC4}" destId="{7B4E966B-1ABE-4F27-BD05-6F4973B1302A}" srcOrd="0" destOrd="0" presId="urn:microsoft.com/office/officeart/2018/2/layout/IconLabelList"/>
    <dgm:cxn modelId="{72B7F15B-993F-4BAA-96EC-A73CC14E6FF2}" type="presParOf" srcId="{5E28C52B-112C-4461-8F63-8337D4410FC4}" destId="{F57BF477-D897-4921-B086-FC1BEF0BBC2C}" srcOrd="1" destOrd="0" presId="urn:microsoft.com/office/officeart/2018/2/layout/IconLabelList"/>
    <dgm:cxn modelId="{9D7745CB-878E-4E87-91EF-43AC77BEAA64}" type="presParOf" srcId="{5E28C52B-112C-4461-8F63-8337D4410FC4}" destId="{91D01DB4-7EDC-4E67-87A6-205BFF410104}"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F346627-8511-4C54-8ACA-9F166417902F}"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3D3066A4-8A75-4F1D-9D06-8788144BCA62}">
      <dgm:prSet/>
      <dgm:spPr/>
      <dgm:t>
        <a:bodyPr/>
        <a:lstStyle/>
        <a:p>
          <a:r>
            <a:rPr lang="it-IT"/>
            <a:t>Definisce le proprie scelte progettuali che potranno essere diverse a seconda degli indirizzi di studio, dei bisogni formativi dell’utenza e delle caratteristiche del contesto socio-economico di riferimento.</a:t>
          </a:r>
          <a:endParaRPr lang="en-US"/>
        </a:p>
      </dgm:t>
    </dgm:pt>
    <dgm:pt modelId="{B082FE13-3693-44B0-93D6-E4A1D3C0E15B}" type="parTrans" cxnId="{2305C9DA-5ED0-48B6-90F6-42661FA7C978}">
      <dgm:prSet/>
      <dgm:spPr/>
      <dgm:t>
        <a:bodyPr/>
        <a:lstStyle/>
        <a:p>
          <a:endParaRPr lang="en-US"/>
        </a:p>
      </dgm:t>
    </dgm:pt>
    <dgm:pt modelId="{BE2CB22D-25F4-4787-847A-AE0FB23B2800}" type="sibTrans" cxnId="{2305C9DA-5ED0-48B6-90F6-42661FA7C978}">
      <dgm:prSet/>
      <dgm:spPr/>
      <dgm:t>
        <a:bodyPr/>
        <a:lstStyle/>
        <a:p>
          <a:endParaRPr lang="en-US"/>
        </a:p>
      </dgm:t>
    </dgm:pt>
    <dgm:pt modelId="{91F57489-D7D3-4A94-87F1-E54B13729B1D}">
      <dgm:prSet/>
      <dgm:spPr/>
      <dgm:t>
        <a:bodyPr/>
        <a:lstStyle/>
        <a:p>
          <a:r>
            <a:rPr lang="it-IT"/>
            <a:t>Realizza un raccordo integrato, attraverso il coinvolgimento attivo, di molteplici soggetti, a vario titolo interessati e impegnati nella promozione della funzione orientativa della formazione, al fine di costruire una “comunità orientativa educante”, con particolare riferimento alla famiglia.</a:t>
          </a:r>
          <a:endParaRPr lang="en-US"/>
        </a:p>
      </dgm:t>
    </dgm:pt>
    <dgm:pt modelId="{11CB0671-3053-4114-8B20-F58D94E41DA1}" type="parTrans" cxnId="{13FDA4E0-0463-4442-9AEB-05F3AF61E078}">
      <dgm:prSet/>
      <dgm:spPr/>
      <dgm:t>
        <a:bodyPr/>
        <a:lstStyle/>
        <a:p>
          <a:endParaRPr lang="en-US"/>
        </a:p>
      </dgm:t>
    </dgm:pt>
    <dgm:pt modelId="{765E01E1-79ED-4065-9A9A-E79F5E8FCC38}" type="sibTrans" cxnId="{13FDA4E0-0463-4442-9AEB-05F3AF61E078}">
      <dgm:prSet/>
      <dgm:spPr/>
      <dgm:t>
        <a:bodyPr/>
        <a:lstStyle/>
        <a:p>
          <a:endParaRPr lang="en-US"/>
        </a:p>
      </dgm:t>
    </dgm:pt>
    <dgm:pt modelId="{B5AB0DA9-8154-49E7-A0BB-2AAF6FD7F979}">
      <dgm:prSet/>
      <dgm:spPr/>
      <dgm:t>
        <a:bodyPr/>
        <a:lstStyle/>
        <a:p>
          <a:r>
            <a:rPr lang="it-IT"/>
            <a:t>Elabora un progetto educativo, nel quale l’attività didattica, integrata o meno con l’esperienza presso strutture ospitanti, secondo gradi di complessità crescente, deve condurre alla realizzazione di un compito reale che vede la partecipazione attiva dello studente. </a:t>
          </a:r>
          <a:endParaRPr lang="en-US"/>
        </a:p>
      </dgm:t>
    </dgm:pt>
    <dgm:pt modelId="{D3CE29C5-4CBA-4E54-9FA7-80E10BB4D7E1}" type="parTrans" cxnId="{98F2B576-E115-446D-A230-DB02677B13F0}">
      <dgm:prSet/>
      <dgm:spPr/>
      <dgm:t>
        <a:bodyPr/>
        <a:lstStyle/>
        <a:p>
          <a:endParaRPr lang="en-US"/>
        </a:p>
      </dgm:t>
    </dgm:pt>
    <dgm:pt modelId="{6D93FF1F-20DD-4C95-9010-C78001A900AE}" type="sibTrans" cxnId="{98F2B576-E115-446D-A230-DB02677B13F0}">
      <dgm:prSet/>
      <dgm:spPr/>
      <dgm:t>
        <a:bodyPr/>
        <a:lstStyle/>
        <a:p>
          <a:endParaRPr lang="en-US"/>
        </a:p>
      </dgm:t>
    </dgm:pt>
    <dgm:pt modelId="{768A97D3-218B-489E-AECD-6AF080E86CC1}">
      <dgm:prSet/>
      <dgm:spPr/>
      <dgm:t>
        <a:bodyPr/>
        <a:lstStyle/>
        <a:p>
          <a:r>
            <a:rPr lang="it-IT"/>
            <a:t>Adotta un sistema di garanzia della qualità, attraverso attività di documentazione, monitoraggio, valutazione e archiviazione dell’intero percorso realizzato, ai fini anche della diffusione di buone pratiche. </a:t>
          </a:r>
          <a:endParaRPr lang="en-US"/>
        </a:p>
      </dgm:t>
    </dgm:pt>
    <dgm:pt modelId="{C1ED4735-F36A-49E7-BE99-36B4EAC7B6A6}" type="parTrans" cxnId="{F7E3F75C-18F8-4B4C-8463-ACEEF1770B19}">
      <dgm:prSet/>
      <dgm:spPr/>
      <dgm:t>
        <a:bodyPr/>
        <a:lstStyle/>
        <a:p>
          <a:endParaRPr lang="en-US"/>
        </a:p>
      </dgm:t>
    </dgm:pt>
    <dgm:pt modelId="{862C843B-91D9-468C-8350-EFF5FACDEAAA}" type="sibTrans" cxnId="{F7E3F75C-18F8-4B4C-8463-ACEEF1770B19}">
      <dgm:prSet/>
      <dgm:spPr/>
      <dgm:t>
        <a:bodyPr/>
        <a:lstStyle/>
        <a:p>
          <a:endParaRPr lang="en-US"/>
        </a:p>
      </dgm:t>
    </dgm:pt>
    <dgm:pt modelId="{03A7E54B-995F-4D24-8902-4537F6E19708}" type="pres">
      <dgm:prSet presAssocID="{2F346627-8511-4C54-8ACA-9F166417902F}" presName="linear" presStyleCnt="0">
        <dgm:presLayoutVars>
          <dgm:animLvl val="lvl"/>
          <dgm:resizeHandles val="exact"/>
        </dgm:presLayoutVars>
      </dgm:prSet>
      <dgm:spPr/>
    </dgm:pt>
    <dgm:pt modelId="{ED1968DA-D4DB-4C4A-9819-98277D4467DE}" type="pres">
      <dgm:prSet presAssocID="{3D3066A4-8A75-4F1D-9D06-8788144BCA62}" presName="parentText" presStyleLbl="node1" presStyleIdx="0" presStyleCnt="4">
        <dgm:presLayoutVars>
          <dgm:chMax val="0"/>
          <dgm:bulletEnabled val="1"/>
        </dgm:presLayoutVars>
      </dgm:prSet>
      <dgm:spPr/>
    </dgm:pt>
    <dgm:pt modelId="{F3737EE3-6CDB-4313-B238-4B95187C2271}" type="pres">
      <dgm:prSet presAssocID="{BE2CB22D-25F4-4787-847A-AE0FB23B2800}" presName="spacer" presStyleCnt="0"/>
      <dgm:spPr/>
    </dgm:pt>
    <dgm:pt modelId="{D587BFA9-B240-4813-9565-0E816CD37144}" type="pres">
      <dgm:prSet presAssocID="{91F57489-D7D3-4A94-87F1-E54B13729B1D}" presName="parentText" presStyleLbl="node1" presStyleIdx="1" presStyleCnt="4">
        <dgm:presLayoutVars>
          <dgm:chMax val="0"/>
          <dgm:bulletEnabled val="1"/>
        </dgm:presLayoutVars>
      </dgm:prSet>
      <dgm:spPr/>
    </dgm:pt>
    <dgm:pt modelId="{BEA239D8-D067-4182-8ECD-69ECDC9BC8F3}" type="pres">
      <dgm:prSet presAssocID="{765E01E1-79ED-4065-9A9A-E79F5E8FCC38}" presName="spacer" presStyleCnt="0"/>
      <dgm:spPr/>
    </dgm:pt>
    <dgm:pt modelId="{9E693406-3194-4844-8D82-7D8FB9FD4878}" type="pres">
      <dgm:prSet presAssocID="{B5AB0DA9-8154-49E7-A0BB-2AAF6FD7F979}" presName="parentText" presStyleLbl="node1" presStyleIdx="2" presStyleCnt="4">
        <dgm:presLayoutVars>
          <dgm:chMax val="0"/>
          <dgm:bulletEnabled val="1"/>
        </dgm:presLayoutVars>
      </dgm:prSet>
      <dgm:spPr/>
    </dgm:pt>
    <dgm:pt modelId="{83018A1F-AD57-4C5A-8175-7EF1AA84A51A}" type="pres">
      <dgm:prSet presAssocID="{6D93FF1F-20DD-4C95-9010-C78001A900AE}" presName="spacer" presStyleCnt="0"/>
      <dgm:spPr/>
    </dgm:pt>
    <dgm:pt modelId="{AAE8CC62-D9C6-46A5-8979-53140DF7AA2A}" type="pres">
      <dgm:prSet presAssocID="{768A97D3-218B-489E-AECD-6AF080E86CC1}" presName="parentText" presStyleLbl="node1" presStyleIdx="3" presStyleCnt="4">
        <dgm:presLayoutVars>
          <dgm:chMax val="0"/>
          <dgm:bulletEnabled val="1"/>
        </dgm:presLayoutVars>
      </dgm:prSet>
      <dgm:spPr/>
    </dgm:pt>
  </dgm:ptLst>
  <dgm:cxnLst>
    <dgm:cxn modelId="{F7E3F75C-18F8-4B4C-8463-ACEEF1770B19}" srcId="{2F346627-8511-4C54-8ACA-9F166417902F}" destId="{768A97D3-218B-489E-AECD-6AF080E86CC1}" srcOrd="3" destOrd="0" parTransId="{C1ED4735-F36A-49E7-BE99-36B4EAC7B6A6}" sibTransId="{862C843B-91D9-468C-8350-EFF5FACDEAAA}"/>
    <dgm:cxn modelId="{98F2B576-E115-446D-A230-DB02677B13F0}" srcId="{2F346627-8511-4C54-8ACA-9F166417902F}" destId="{B5AB0DA9-8154-49E7-A0BB-2AAF6FD7F979}" srcOrd="2" destOrd="0" parTransId="{D3CE29C5-4CBA-4E54-9FA7-80E10BB4D7E1}" sibTransId="{6D93FF1F-20DD-4C95-9010-C78001A900AE}"/>
    <dgm:cxn modelId="{6A831396-9E8E-4C26-B026-1FE69D4D4B4D}" type="presOf" srcId="{768A97D3-218B-489E-AECD-6AF080E86CC1}" destId="{AAE8CC62-D9C6-46A5-8979-53140DF7AA2A}" srcOrd="0" destOrd="0" presId="urn:microsoft.com/office/officeart/2005/8/layout/vList2"/>
    <dgm:cxn modelId="{673A2DA9-538A-4C81-B36A-237CC71EDBF1}" type="presOf" srcId="{B5AB0DA9-8154-49E7-A0BB-2AAF6FD7F979}" destId="{9E693406-3194-4844-8D82-7D8FB9FD4878}" srcOrd="0" destOrd="0" presId="urn:microsoft.com/office/officeart/2005/8/layout/vList2"/>
    <dgm:cxn modelId="{342F6BAD-C6BD-450B-8775-8C5BA5D098F7}" type="presOf" srcId="{2F346627-8511-4C54-8ACA-9F166417902F}" destId="{03A7E54B-995F-4D24-8902-4537F6E19708}" srcOrd="0" destOrd="0" presId="urn:microsoft.com/office/officeart/2005/8/layout/vList2"/>
    <dgm:cxn modelId="{C288E5B2-DD1E-48E2-A1CA-E4EAEBABC3EB}" type="presOf" srcId="{3D3066A4-8A75-4F1D-9D06-8788144BCA62}" destId="{ED1968DA-D4DB-4C4A-9819-98277D4467DE}" srcOrd="0" destOrd="0" presId="urn:microsoft.com/office/officeart/2005/8/layout/vList2"/>
    <dgm:cxn modelId="{B86BCDC7-7471-4453-AC72-FD1A3E75D49A}" type="presOf" srcId="{91F57489-D7D3-4A94-87F1-E54B13729B1D}" destId="{D587BFA9-B240-4813-9565-0E816CD37144}" srcOrd="0" destOrd="0" presId="urn:microsoft.com/office/officeart/2005/8/layout/vList2"/>
    <dgm:cxn modelId="{2305C9DA-5ED0-48B6-90F6-42661FA7C978}" srcId="{2F346627-8511-4C54-8ACA-9F166417902F}" destId="{3D3066A4-8A75-4F1D-9D06-8788144BCA62}" srcOrd="0" destOrd="0" parTransId="{B082FE13-3693-44B0-93D6-E4A1D3C0E15B}" sibTransId="{BE2CB22D-25F4-4787-847A-AE0FB23B2800}"/>
    <dgm:cxn modelId="{13FDA4E0-0463-4442-9AEB-05F3AF61E078}" srcId="{2F346627-8511-4C54-8ACA-9F166417902F}" destId="{91F57489-D7D3-4A94-87F1-E54B13729B1D}" srcOrd="1" destOrd="0" parTransId="{11CB0671-3053-4114-8B20-F58D94E41DA1}" sibTransId="{765E01E1-79ED-4065-9A9A-E79F5E8FCC38}"/>
    <dgm:cxn modelId="{63D94B7B-C4F1-4A95-BE25-04A67F248AD0}" type="presParOf" srcId="{03A7E54B-995F-4D24-8902-4537F6E19708}" destId="{ED1968DA-D4DB-4C4A-9819-98277D4467DE}" srcOrd="0" destOrd="0" presId="urn:microsoft.com/office/officeart/2005/8/layout/vList2"/>
    <dgm:cxn modelId="{236A338C-DA22-4F06-BB6A-771460FF3778}" type="presParOf" srcId="{03A7E54B-995F-4D24-8902-4537F6E19708}" destId="{F3737EE3-6CDB-4313-B238-4B95187C2271}" srcOrd="1" destOrd="0" presId="urn:microsoft.com/office/officeart/2005/8/layout/vList2"/>
    <dgm:cxn modelId="{4EC1A431-706F-41A5-8DA7-1274A3DCDD51}" type="presParOf" srcId="{03A7E54B-995F-4D24-8902-4537F6E19708}" destId="{D587BFA9-B240-4813-9565-0E816CD37144}" srcOrd="2" destOrd="0" presId="urn:microsoft.com/office/officeart/2005/8/layout/vList2"/>
    <dgm:cxn modelId="{C2255B60-2C11-4678-9A88-79963C04823A}" type="presParOf" srcId="{03A7E54B-995F-4D24-8902-4537F6E19708}" destId="{BEA239D8-D067-4182-8ECD-69ECDC9BC8F3}" srcOrd="3" destOrd="0" presId="urn:microsoft.com/office/officeart/2005/8/layout/vList2"/>
    <dgm:cxn modelId="{47B7EA80-5B43-4E9D-8BBD-84A2A3899E06}" type="presParOf" srcId="{03A7E54B-995F-4D24-8902-4537F6E19708}" destId="{9E693406-3194-4844-8D82-7D8FB9FD4878}" srcOrd="4" destOrd="0" presId="urn:microsoft.com/office/officeart/2005/8/layout/vList2"/>
    <dgm:cxn modelId="{9454B832-5C2D-4131-B5D0-623361119E4B}" type="presParOf" srcId="{03A7E54B-995F-4D24-8902-4537F6E19708}" destId="{83018A1F-AD57-4C5A-8175-7EF1AA84A51A}" srcOrd="5" destOrd="0" presId="urn:microsoft.com/office/officeart/2005/8/layout/vList2"/>
    <dgm:cxn modelId="{3A6F458C-EC97-4442-96A3-FD80025C2668}" type="presParOf" srcId="{03A7E54B-995F-4D24-8902-4537F6E19708}" destId="{AAE8CC62-D9C6-46A5-8979-53140DF7AA2A}"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AE032E3-75EC-4E7B-8A20-6464B2C8E661}"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00038413-CB79-4ED4-B897-BC6F06AF6AAA}">
      <dgm:prSet/>
      <dgm:spPr/>
      <dgm:t>
        <a:bodyPr/>
        <a:lstStyle/>
        <a:p>
          <a:r>
            <a:rPr lang="it-IT" dirty="0"/>
            <a:t>Vanno svolti gli adempimenti previsti in materia di tutela della salute e della sicurezza nei luoghi di lavoro, che si traducono, in sintesi, nelle seguenti previsioni: </a:t>
          </a:r>
          <a:endParaRPr lang="en-US" dirty="0"/>
        </a:p>
      </dgm:t>
    </dgm:pt>
    <dgm:pt modelId="{3CCBD819-4824-4BE2-9978-D3FC2D3E084A}" type="parTrans" cxnId="{0C89782C-4FE1-48F5-8E87-C86311E2D987}">
      <dgm:prSet/>
      <dgm:spPr/>
      <dgm:t>
        <a:bodyPr/>
        <a:lstStyle/>
        <a:p>
          <a:endParaRPr lang="en-US"/>
        </a:p>
      </dgm:t>
    </dgm:pt>
    <dgm:pt modelId="{0A1B096E-78E6-4ABA-9DCE-BC0D47E367FB}" type="sibTrans" cxnId="{0C89782C-4FE1-48F5-8E87-C86311E2D987}">
      <dgm:prSet/>
      <dgm:spPr/>
      <dgm:t>
        <a:bodyPr/>
        <a:lstStyle/>
        <a:p>
          <a:endParaRPr lang="en-US"/>
        </a:p>
      </dgm:t>
    </dgm:pt>
    <dgm:pt modelId="{605AA8A7-9EE5-420C-B6BF-DB24C9ACBB96}">
      <dgm:prSet/>
      <dgm:spPr/>
      <dgm:t>
        <a:bodyPr/>
        <a:lstStyle/>
        <a:p>
          <a:r>
            <a:rPr lang="it-IT" dirty="0"/>
            <a:t>formazione alla tutela della salute e sicurezza nei luoghi di lavoro (generale e specifica); </a:t>
          </a:r>
          <a:endParaRPr lang="en-US" dirty="0"/>
        </a:p>
      </dgm:t>
    </dgm:pt>
    <dgm:pt modelId="{ECCCDE6E-B7EE-4424-A42A-4E5308A38165}" type="parTrans" cxnId="{9C6275C5-E86C-4A22-8178-10BE73C04B12}">
      <dgm:prSet/>
      <dgm:spPr/>
      <dgm:t>
        <a:bodyPr/>
        <a:lstStyle/>
        <a:p>
          <a:endParaRPr lang="en-US"/>
        </a:p>
      </dgm:t>
    </dgm:pt>
    <dgm:pt modelId="{9B394D7B-9DBA-4466-8A12-CC388FD322FA}" type="sibTrans" cxnId="{9C6275C5-E86C-4A22-8178-10BE73C04B12}">
      <dgm:prSet/>
      <dgm:spPr/>
      <dgm:t>
        <a:bodyPr/>
        <a:lstStyle/>
        <a:p>
          <a:endParaRPr lang="en-US"/>
        </a:p>
      </dgm:t>
    </dgm:pt>
    <dgm:pt modelId="{E9BB2B4C-360F-4A64-B23C-7FDC3603297E}">
      <dgm:prSet/>
      <dgm:spPr/>
      <dgm:t>
        <a:bodyPr/>
        <a:lstStyle/>
        <a:p>
          <a:r>
            <a:rPr lang="it-IT" dirty="0"/>
            <a:t>sorveglianza sanitaria; </a:t>
          </a:r>
          <a:endParaRPr lang="en-US" dirty="0"/>
        </a:p>
      </dgm:t>
    </dgm:pt>
    <dgm:pt modelId="{F6C5415B-37DB-434A-A3A9-B804C97FEF50}" type="parTrans" cxnId="{CEFB9622-ACF0-4B02-A1C5-FBB091098D7F}">
      <dgm:prSet/>
      <dgm:spPr/>
      <dgm:t>
        <a:bodyPr/>
        <a:lstStyle/>
        <a:p>
          <a:endParaRPr lang="en-US"/>
        </a:p>
      </dgm:t>
    </dgm:pt>
    <dgm:pt modelId="{56133722-AA8D-4388-8EAC-8B81BA9C394A}" type="sibTrans" cxnId="{CEFB9622-ACF0-4B02-A1C5-FBB091098D7F}">
      <dgm:prSet/>
      <dgm:spPr/>
      <dgm:t>
        <a:bodyPr/>
        <a:lstStyle/>
        <a:p>
          <a:endParaRPr lang="en-US"/>
        </a:p>
      </dgm:t>
    </dgm:pt>
    <dgm:pt modelId="{FB5DC2A6-95E0-4DFC-9764-A4F199ADEE35}">
      <dgm:prSet/>
      <dgm:spPr/>
      <dgm:t>
        <a:bodyPr/>
        <a:lstStyle/>
        <a:p>
          <a:r>
            <a:rPr lang="it-IT"/>
            <a:t>dotazione di dispositivi di protezione individuali. </a:t>
          </a:r>
          <a:endParaRPr lang="en-US"/>
        </a:p>
      </dgm:t>
    </dgm:pt>
    <dgm:pt modelId="{DB8C7F18-C146-4AFC-9606-2F6713478CD7}" type="parTrans" cxnId="{6AF0A4AB-AF36-4261-BC04-7CC035F985BC}">
      <dgm:prSet/>
      <dgm:spPr/>
      <dgm:t>
        <a:bodyPr/>
        <a:lstStyle/>
        <a:p>
          <a:endParaRPr lang="en-US"/>
        </a:p>
      </dgm:t>
    </dgm:pt>
    <dgm:pt modelId="{8E6ACDA1-A235-4E4D-945B-06FEEE09C6BA}" type="sibTrans" cxnId="{6AF0A4AB-AF36-4261-BC04-7CC035F985BC}">
      <dgm:prSet/>
      <dgm:spPr/>
      <dgm:t>
        <a:bodyPr/>
        <a:lstStyle/>
        <a:p>
          <a:endParaRPr lang="en-US"/>
        </a:p>
      </dgm:t>
    </dgm:pt>
    <dgm:pt modelId="{530E11A9-710B-455F-95F8-EBDDF8D067EC}">
      <dgm:prSet/>
      <dgm:spPr/>
      <dgm:t>
        <a:bodyPr/>
        <a:lstStyle/>
        <a:p>
          <a:r>
            <a:rPr lang="it-IT" dirty="0"/>
            <a:t>Gli studenti coinvolti nella tipologia di percorsi in esame devono godere di una duplice copertura assicurativa, senza oneri a carico degli stessi e delle loro famiglie: 1) per infortuni e malattie professionali; 2) per responsabilità civile verso terzi. </a:t>
          </a:r>
          <a:endParaRPr lang="en-US" dirty="0"/>
        </a:p>
      </dgm:t>
    </dgm:pt>
    <dgm:pt modelId="{D80051A7-1959-49F8-B37E-C33B49FF9A2F}" type="parTrans" cxnId="{C66195DC-CC01-4476-8F39-F23DE2347865}">
      <dgm:prSet/>
      <dgm:spPr/>
      <dgm:t>
        <a:bodyPr/>
        <a:lstStyle/>
        <a:p>
          <a:endParaRPr lang="en-US"/>
        </a:p>
      </dgm:t>
    </dgm:pt>
    <dgm:pt modelId="{498AB528-427E-4FF6-86D0-5B27E1D196F6}" type="sibTrans" cxnId="{C66195DC-CC01-4476-8F39-F23DE2347865}">
      <dgm:prSet/>
      <dgm:spPr/>
      <dgm:t>
        <a:bodyPr/>
        <a:lstStyle/>
        <a:p>
          <a:endParaRPr lang="en-US"/>
        </a:p>
      </dgm:t>
    </dgm:pt>
    <dgm:pt modelId="{AE213CA9-D63F-420B-92FB-52A27EED8702}" type="pres">
      <dgm:prSet presAssocID="{FAE032E3-75EC-4E7B-8A20-6464B2C8E661}" presName="root" presStyleCnt="0">
        <dgm:presLayoutVars>
          <dgm:dir/>
          <dgm:resizeHandles val="exact"/>
        </dgm:presLayoutVars>
      </dgm:prSet>
      <dgm:spPr/>
    </dgm:pt>
    <dgm:pt modelId="{FFCE7726-760C-4C32-AC78-8B90DE6EB72E}" type="pres">
      <dgm:prSet presAssocID="{00038413-CB79-4ED4-B897-BC6F06AF6AAA}" presName="compNode" presStyleCnt="0"/>
      <dgm:spPr/>
    </dgm:pt>
    <dgm:pt modelId="{464625C5-17C0-4F58-85B7-886F9D37F6A4}" type="pres">
      <dgm:prSet presAssocID="{00038413-CB79-4ED4-B897-BC6F06AF6AAA}" presName="bgRect" presStyleLbl="bgShp" presStyleIdx="0" presStyleCnt="2"/>
      <dgm:spPr/>
    </dgm:pt>
    <dgm:pt modelId="{AE2D8CEC-08C8-446C-A70F-CE10CDBA1BF8}" type="pres">
      <dgm:prSet presAssocID="{00038413-CB79-4ED4-B897-BC6F06AF6AAA}"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keleton"/>
        </a:ext>
      </dgm:extLst>
    </dgm:pt>
    <dgm:pt modelId="{8F7A60FD-FA2E-43EE-9CBD-604271933A45}" type="pres">
      <dgm:prSet presAssocID="{00038413-CB79-4ED4-B897-BC6F06AF6AAA}" presName="spaceRect" presStyleCnt="0"/>
      <dgm:spPr/>
    </dgm:pt>
    <dgm:pt modelId="{7F25A532-47E7-4F16-98FD-061DFA64651B}" type="pres">
      <dgm:prSet presAssocID="{00038413-CB79-4ED4-B897-BC6F06AF6AAA}" presName="parTx" presStyleLbl="revTx" presStyleIdx="0" presStyleCnt="3" custLinFactNeighborX="-2657" custLinFactNeighborY="-3881">
        <dgm:presLayoutVars>
          <dgm:chMax val="0"/>
          <dgm:chPref val="0"/>
        </dgm:presLayoutVars>
      </dgm:prSet>
      <dgm:spPr/>
    </dgm:pt>
    <dgm:pt modelId="{4EB60261-054D-4830-A3F9-58DF7DC80358}" type="pres">
      <dgm:prSet presAssocID="{00038413-CB79-4ED4-B897-BC6F06AF6AAA}" presName="desTx" presStyleLbl="revTx" presStyleIdx="1" presStyleCnt="3" custScaleX="128421">
        <dgm:presLayoutVars/>
      </dgm:prSet>
      <dgm:spPr/>
    </dgm:pt>
    <dgm:pt modelId="{046E874A-332B-470A-A2BD-B448CEEDAF47}" type="pres">
      <dgm:prSet presAssocID="{0A1B096E-78E6-4ABA-9DCE-BC0D47E367FB}" presName="sibTrans" presStyleCnt="0"/>
      <dgm:spPr/>
    </dgm:pt>
    <dgm:pt modelId="{1E336B76-5E0D-45F3-AAF1-9253F765DE9F}" type="pres">
      <dgm:prSet presAssocID="{530E11A9-710B-455F-95F8-EBDDF8D067EC}" presName="compNode" presStyleCnt="0"/>
      <dgm:spPr/>
    </dgm:pt>
    <dgm:pt modelId="{8F0DC866-429B-4EE4-A411-BBCC032DAAF0}" type="pres">
      <dgm:prSet presAssocID="{530E11A9-710B-455F-95F8-EBDDF8D067EC}" presName="bgRect" presStyleLbl="bgShp" presStyleIdx="1" presStyleCnt="2"/>
      <dgm:spPr/>
    </dgm:pt>
    <dgm:pt modelId="{31E65A38-7975-41C7-B857-9FE2F0425E9E}" type="pres">
      <dgm:prSet presAssocID="{530E11A9-710B-455F-95F8-EBDDF8D067EC}"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Office Worker"/>
        </a:ext>
      </dgm:extLst>
    </dgm:pt>
    <dgm:pt modelId="{AA8D76C5-2DB6-42D5-AE1B-6C65D9F0D078}" type="pres">
      <dgm:prSet presAssocID="{530E11A9-710B-455F-95F8-EBDDF8D067EC}" presName="spaceRect" presStyleCnt="0"/>
      <dgm:spPr/>
    </dgm:pt>
    <dgm:pt modelId="{8BBF8C09-9D28-43C5-BB34-8A38AEE70E61}" type="pres">
      <dgm:prSet presAssocID="{530E11A9-710B-455F-95F8-EBDDF8D067EC}" presName="parTx" presStyleLbl="revTx" presStyleIdx="2" presStyleCnt="3" custScaleX="107673">
        <dgm:presLayoutVars>
          <dgm:chMax val="0"/>
          <dgm:chPref val="0"/>
        </dgm:presLayoutVars>
      </dgm:prSet>
      <dgm:spPr/>
    </dgm:pt>
  </dgm:ptLst>
  <dgm:cxnLst>
    <dgm:cxn modelId="{CEFB9622-ACF0-4B02-A1C5-FBB091098D7F}" srcId="{00038413-CB79-4ED4-B897-BC6F06AF6AAA}" destId="{E9BB2B4C-360F-4A64-B23C-7FDC3603297E}" srcOrd="1" destOrd="0" parTransId="{F6C5415B-37DB-434A-A3A9-B804C97FEF50}" sibTransId="{56133722-AA8D-4388-8EAC-8B81BA9C394A}"/>
    <dgm:cxn modelId="{0C89782C-4FE1-48F5-8E87-C86311E2D987}" srcId="{FAE032E3-75EC-4E7B-8A20-6464B2C8E661}" destId="{00038413-CB79-4ED4-B897-BC6F06AF6AAA}" srcOrd="0" destOrd="0" parTransId="{3CCBD819-4824-4BE2-9978-D3FC2D3E084A}" sibTransId="{0A1B096E-78E6-4ABA-9DCE-BC0D47E367FB}"/>
    <dgm:cxn modelId="{07EF9550-BA2C-47E0-B7D9-4C20E95B26DD}" type="presOf" srcId="{FB5DC2A6-95E0-4DFC-9764-A4F199ADEE35}" destId="{4EB60261-054D-4830-A3F9-58DF7DC80358}" srcOrd="0" destOrd="2" presId="urn:microsoft.com/office/officeart/2018/2/layout/IconVerticalSolidList"/>
    <dgm:cxn modelId="{98F76685-59C1-492E-A6F1-55833AB2570F}" type="presOf" srcId="{605AA8A7-9EE5-420C-B6BF-DB24C9ACBB96}" destId="{4EB60261-054D-4830-A3F9-58DF7DC80358}" srcOrd="0" destOrd="0" presId="urn:microsoft.com/office/officeart/2018/2/layout/IconVerticalSolidList"/>
    <dgm:cxn modelId="{790E388F-44EA-452B-BAAB-156BF9C71E42}" type="presOf" srcId="{E9BB2B4C-360F-4A64-B23C-7FDC3603297E}" destId="{4EB60261-054D-4830-A3F9-58DF7DC80358}" srcOrd="0" destOrd="1" presId="urn:microsoft.com/office/officeart/2018/2/layout/IconVerticalSolidList"/>
    <dgm:cxn modelId="{6AF0A4AB-AF36-4261-BC04-7CC035F985BC}" srcId="{00038413-CB79-4ED4-B897-BC6F06AF6AAA}" destId="{FB5DC2A6-95E0-4DFC-9764-A4F199ADEE35}" srcOrd="2" destOrd="0" parTransId="{DB8C7F18-C146-4AFC-9606-2F6713478CD7}" sibTransId="{8E6ACDA1-A235-4E4D-945B-06FEEE09C6BA}"/>
    <dgm:cxn modelId="{9C6275C5-E86C-4A22-8178-10BE73C04B12}" srcId="{00038413-CB79-4ED4-B897-BC6F06AF6AAA}" destId="{605AA8A7-9EE5-420C-B6BF-DB24C9ACBB96}" srcOrd="0" destOrd="0" parTransId="{ECCCDE6E-B7EE-4424-A42A-4E5308A38165}" sibTransId="{9B394D7B-9DBA-4466-8A12-CC388FD322FA}"/>
    <dgm:cxn modelId="{647796D0-3653-4BA4-87B8-2A6DE1F11B0F}" type="presOf" srcId="{FAE032E3-75EC-4E7B-8A20-6464B2C8E661}" destId="{AE213CA9-D63F-420B-92FB-52A27EED8702}" srcOrd="0" destOrd="0" presId="urn:microsoft.com/office/officeart/2018/2/layout/IconVerticalSolidList"/>
    <dgm:cxn modelId="{C66195DC-CC01-4476-8F39-F23DE2347865}" srcId="{FAE032E3-75EC-4E7B-8A20-6464B2C8E661}" destId="{530E11A9-710B-455F-95F8-EBDDF8D067EC}" srcOrd="1" destOrd="0" parTransId="{D80051A7-1959-49F8-B37E-C33B49FF9A2F}" sibTransId="{498AB528-427E-4FF6-86D0-5B27E1D196F6}"/>
    <dgm:cxn modelId="{9B2FA0F1-8CD6-4FBB-B471-BF033F90A759}" type="presOf" srcId="{00038413-CB79-4ED4-B897-BC6F06AF6AAA}" destId="{7F25A532-47E7-4F16-98FD-061DFA64651B}" srcOrd="0" destOrd="0" presId="urn:microsoft.com/office/officeart/2018/2/layout/IconVerticalSolidList"/>
    <dgm:cxn modelId="{BD63BDF1-8A0C-4AB5-85FE-8788B69E188F}" type="presOf" srcId="{530E11A9-710B-455F-95F8-EBDDF8D067EC}" destId="{8BBF8C09-9D28-43C5-BB34-8A38AEE70E61}" srcOrd="0" destOrd="0" presId="urn:microsoft.com/office/officeart/2018/2/layout/IconVerticalSolidList"/>
    <dgm:cxn modelId="{F7342C8D-9F51-489A-94EC-6EF48FFB8571}" type="presParOf" srcId="{AE213CA9-D63F-420B-92FB-52A27EED8702}" destId="{FFCE7726-760C-4C32-AC78-8B90DE6EB72E}" srcOrd="0" destOrd="0" presId="urn:microsoft.com/office/officeart/2018/2/layout/IconVerticalSolidList"/>
    <dgm:cxn modelId="{61CD73A8-5701-4789-B07C-B1A31658D876}" type="presParOf" srcId="{FFCE7726-760C-4C32-AC78-8B90DE6EB72E}" destId="{464625C5-17C0-4F58-85B7-886F9D37F6A4}" srcOrd="0" destOrd="0" presId="urn:microsoft.com/office/officeart/2018/2/layout/IconVerticalSolidList"/>
    <dgm:cxn modelId="{3A272417-AA3A-4683-BFA0-58BEA79278AF}" type="presParOf" srcId="{FFCE7726-760C-4C32-AC78-8B90DE6EB72E}" destId="{AE2D8CEC-08C8-446C-A70F-CE10CDBA1BF8}" srcOrd="1" destOrd="0" presId="urn:microsoft.com/office/officeart/2018/2/layout/IconVerticalSolidList"/>
    <dgm:cxn modelId="{4C40A9A1-D053-4D9C-86DA-811FED9B06C3}" type="presParOf" srcId="{FFCE7726-760C-4C32-AC78-8B90DE6EB72E}" destId="{8F7A60FD-FA2E-43EE-9CBD-604271933A45}" srcOrd="2" destOrd="0" presId="urn:microsoft.com/office/officeart/2018/2/layout/IconVerticalSolidList"/>
    <dgm:cxn modelId="{E6D789BC-71E2-455D-8F56-23F07728CCEA}" type="presParOf" srcId="{FFCE7726-760C-4C32-AC78-8B90DE6EB72E}" destId="{7F25A532-47E7-4F16-98FD-061DFA64651B}" srcOrd="3" destOrd="0" presId="urn:microsoft.com/office/officeart/2018/2/layout/IconVerticalSolidList"/>
    <dgm:cxn modelId="{241DE5EB-71F6-4A4A-BDE8-66F3FC912381}" type="presParOf" srcId="{FFCE7726-760C-4C32-AC78-8B90DE6EB72E}" destId="{4EB60261-054D-4830-A3F9-58DF7DC80358}" srcOrd="4" destOrd="0" presId="urn:microsoft.com/office/officeart/2018/2/layout/IconVerticalSolidList"/>
    <dgm:cxn modelId="{10B2488A-8565-4742-AED1-91D3675D6A54}" type="presParOf" srcId="{AE213CA9-D63F-420B-92FB-52A27EED8702}" destId="{046E874A-332B-470A-A2BD-B448CEEDAF47}" srcOrd="1" destOrd="0" presId="urn:microsoft.com/office/officeart/2018/2/layout/IconVerticalSolidList"/>
    <dgm:cxn modelId="{1FEDB22D-D565-4352-B766-D6D5A36A088A}" type="presParOf" srcId="{AE213CA9-D63F-420B-92FB-52A27EED8702}" destId="{1E336B76-5E0D-45F3-AAF1-9253F765DE9F}" srcOrd="2" destOrd="0" presId="urn:microsoft.com/office/officeart/2018/2/layout/IconVerticalSolidList"/>
    <dgm:cxn modelId="{3A786E04-82A3-4459-94B5-5904FB68A64E}" type="presParOf" srcId="{1E336B76-5E0D-45F3-AAF1-9253F765DE9F}" destId="{8F0DC866-429B-4EE4-A411-BBCC032DAAF0}" srcOrd="0" destOrd="0" presId="urn:microsoft.com/office/officeart/2018/2/layout/IconVerticalSolidList"/>
    <dgm:cxn modelId="{0C3853AC-B01A-4CF6-AF33-802C7BD35F12}" type="presParOf" srcId="{1E336B76-5E0D-45F3-AAF1-9253F765DE9F}" destId="{31E65A38-7975-41C7-B857-9FE2F0425E9E}" srcOrd="1" destOrd="0" presId="urn:microsoft.com/office/officeart/2018/2/layout/IconVerticalSolidList"/>
    <dgm:cxn modelId="{EBDF874A-4842-48E1-AD57-1866785CE2A0}" type="presParOf" srcId="{1E336B76-5E0D-45F3-AAF1-9253F765DE9F}" destId="{AA8D76C5-2DB6-42D5-AE1B-6C65D9F0D078}" srcOrd="2" destOrd="0" presId="urn:microsoft.com/office/officeart/2018/2/layout/IconVerticalSolidList"/>
    <dgm:cxn modelId="{C8791837-8346-485C-A217-67DF473522A5}" type="presParOf" srcId="{1E336B76-5E0D-45F3-AAF1-9253F765DE9F}" destId="{8BBF8C09-9D28-43C5-BB34-8A38AEE70E61}"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6339B2-8E1C-4DA9-8E6F-E5CADBE717E1}">
      <dsp:nvSpPr>
        <dsp:cNvPr id="0" name=""/>
        <dsp:cNvSpPr/>
      </dsp:nvSpPr>
      <dsp:spPr>
        <a:xfrm>
          <a:off x="460712" y="904110"/>
          <a:ext cx="753046" cy="75304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CEBBC25-9779-4C54-9670-54B93E2484AA}">
      <dsp:nvSpPr>
        <dsp:cNvPr id="0" name=""/>
        <dsp:cNvSpPr/>
      </dsp:nvSpPr>
      <dsp:spPr>
        <a:xfrm>
          <a:off x="517" y="2125183"/>
          <a:ext cx="1673437" cy="18983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it-IT" sz="1100" kern="1200"/>
            <a:t>Le scuole sono tenute a realizzare “percorsi per le competenze trasversali e per l’orientamento” (d’ora in poi denominati PCTO) e, a decorrere dall’anno scolastico 2018/2019, attuati per una durata complessiva rideterminata in ragione dell’ordine di studi (licei, istituti tecnici e istituti professionali) nell’arco del triennio finale dei percorsi (legge di Bilancio 2019).</a:t>
          </a:r>
          <a:endParaRPr lang="en-US" sz="1100" kern="1200"/>
        </a:p>
      </dsp:txBody>
      <dsp:txXfrm>
        <a:off x="517" y="2125183"/>
        <a:ext cx="1673437" cy="1898305"/>
      </dsp:txXfrm>
    </dsp:sp>
    <dsp:sp modelId="{26936203-F479-4450-800C-B90964B19120}">
      <dsp:nvSpPr>
        <dsp:cNvPr id="0" name=""/>
        <dsp:cNvSpPr/>
      </dsp:nvSpPr>
      <dsp:spPr>
        <a:xfrm>
          <a:off x="2427001" y="904110"/>
          <a:ext cx="753046" cy="75304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DF59281-AD86-4F82-A627-81328608EAF5}">
      <dsp:nvSpPr>
        <dsp:cNvPr id="0" name=""/>
        <dsp:cNvSpPr/>
      </dsp:nvSpPr>
      <dsp:spPr>
        <a:xfrm>
          <a:off x="1966806" y="2125183"/>
          <a:ext cx="1673437" cy="18983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it-IT" sz="1100" kern="1200"/>
            <a:t>Fermo restando il vincolo del monte ore minimo di 90 ore nel triennio finale per i licei, 150 per gli istituti tecnici e 210 per gli istituti professionali, l’istituzione scolastica nella sua autonomia può realizzare i PCTO anche per un periodo superiore.</a:t>
          </a:r>
          <a:endParaRPr lang="en-US" sz="1100" kern="1200"/>
        </a:p>
      </dsp:txBody>
      <dsp:txXfrm>
        <a:off x="1966806" y="2125183"/>
        <a:ext cx="1673437" cy="1898305"/>
      </dsp:txXfrm>
    </dsp:sp>
    <dsp:sp modelId="{D2BCB40E-A8D5-47C3-8F16-3C9A90003019}">
      <dsp:nvSpPr>
        <dsp:cNvPr id="0" name=""/>
        <dsp:cNvSpPr/>
      </dsp:nvSpPr>
      <dsp:spPr>
        <a:xfrm>
          <a:off x="4393290" y="904110"/>
          <a:ext cx="753046" cy="75304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DA837E8-0398-4F03-9D62-DED6FD34D84C}">
      <dsp:nvSpPr>
        <dsp:cNvPr id="0" name=""/>
        <dsp:cNvSpPr/>
      </dsp:nvSpPr>
      <dsp:spPr>
        <a:xfrm>
          <a:off x="3933095" y="2125183"/>
          <a:ext cx="1673437" cy="18983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it-IT" sz="1100" kern="1200"/>
            <a:t>I soggetti destinatari delle presenti Linee guida sono tutti coloro che vivono nel mondo della scuola o hanno modo di interagire e/o collaborare con lo stesso, siano essi gli studenti coinvolti nei percorsi o i loro genitori, il personale scolastico o le strutture che ospitano gli studenti nei percorsi o, infine, chiunque sia interessato ai processi di apprendimento e alle nuove sfide nel campo della formazione.</a:t>
          </a:r>
          <a:endParaRPr lang="en-US" sz="1100" kern="1200"/>
        </a:p>
      </dsp:txBody>
      <dsp:txXfrm>
        <a:off x="3933095" y="2125183"/>
        <a:ext cx="1673437" cy="189830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039107-F14D-403E-A596-A9C3EE517C0E}">
      <dsp:nvSpPr>
        <dsp:cNvPr id="0" name=""/>
        <dsp:cNvSpPr/>
      </dsp:nvSpPr>
      <dsp:spPr>
        <a:xfrm>
          <a:off x="1349594" y="834"/>
          <a:ext cx="805253" cy="80525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E99CFB8-CA6E-4101-99E9-BC300277A8FC}">
      <dsp:nvSpPr>
        <dsp:cNvPr id="0" name=""/>
        <dsp:cNvSpPr/>
      </dsp:nvSpPr>
      <dsp:spPr>
        <a:xfrm>
          <a:off x="857494" y="1544978"/>
          <a:ext cx="1789453" cy="33817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it-IT" sz="1100" kern="1200" dirty="0"/>
            <a:t>La </a:t>
          </a:r>
          <a:r>
            <a:rPr lang="it-IT" sz="1100" kern="1200" dirty="0">
              <a:highlight>
                <a:srgbClr val="00FF00"/>
              </a:highlight>
            </a:rPr>
            <a:t>competenza personale, sociale e la capacità di imparare a imparare</a:t>
          </a:r>
          <a:r>
            <a:rPr lang="it-IT" sz="1100" kern="1200" dirty="0"/>
            <a:t> consiste nella capacità di riflettere su sé stessi, di gestire efficacemente il tempo e le informazioni, di lavorare con gli altri in maniera costruttiva, di mantenersi resilienti e di gestire il proprio apprendimento e la propria carriera. Comprende la capacità di far fronte all’incertezza e alla complessità, di imparare a imparare, di favorire il proprio benessere fisico ed emotivo, di mantenere la salute fisica e mentale, nonché di essere in grado di condurre una vita attenta alla salute e orientata al futuro, di empatizzare e di gestire il conflitto in un contesto favorevole e inclusivo.</a:t>
          </a:r>
          <a:endParaRPr lang="en-US" sz="1100" kern="1200" dirty="0"/>
        </a:p>
      </dsp:txBody>
      <dsp:txXfrm>
        <a:off x="857494" y="1544978"/>
        <a:ext cx="1789453" cy="3381786"/>
      </dsp:txXfrm>
    </dsp:sp>
    <dsp:sp modelId="{920FE3BD-E75D-4580-8878-1F379B403FFF}">
      <dsp:nvSpPr>
        <dsp:cNvPr id="0" name=""/>
        <dsp:cNvSpPr/>
      </dsp:nvSpPr>
      <dsp:spPr>
        <a:xfrm>
          <a:off x="3452201" y="834"/>
          <a:ext cx="805253" cy="80525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CCFBB24-4A5C-4B26-A253-75E8D075AD74}">
      <dsp:nvSpPr>
        <dsp:cNvPr id="0" name=""/>
        <dsp:cNvSpPr/>
      </dsp:nvSpPr>
      <dsp:spPr>
        <a:xfrm>
          <a:off x="2960102" y="1544978"/>
          <a:ext cx="1789453" cy="33817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it-IT" sz="1100" kern="1200" dirty="0"/>
            <a:t>La </a:t>
          </a:r>
          <a:r>
            <a:rPr lang="it-IT" sz="1100" kern="1200" dirty="0">
              <a:highlight>
                <a:srgbClr val="00FF00"/>
              </a:highlight>
            </a:rPr>
            <a:t>competenza in materia di cittadinanza </a:t>
          </a:r>
          <a:r>
            <a:rPr lang="it-IT" sz="1100" kern="1200" dirty="0"/>
            <a:t>si riferisce alla capacità di agire da cittadini responsabili e di partecipare pienamente alla vita civica e sociale, in base alla comprensione delle strutture e dei concetti sociali, economici, giuridici e politici oltre che dell’evoluzione a livello globale e della sostenibilità. </a:t>
          </a:r>
          <a:endParaRPr lang="en-US" sz="1100" kern="1200" dirty="0"/>
        </a:p>
      </dsp:txBody>
      <dsp:txXfrm>
        <a:off x="2960102" y="1544978"/>
        <a:ext cx="1789453" cy="338178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57C824-4810-49C0-BDD3-6090B56E71CC}">
      <dsp:nvSpPr>
        <dsp:cNvPr id="0" name=""/>
        <dsp:cNvSpPr/>
      </dsp:nvSpPr>
      <dsp:spPr>
        <a:xfrm>
          <a:off x="765165" y="928536"/>
          <a:ext cx="1128937" cy="112893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5E55B6D-66F2-4857-87ED-6E8D9B236580}">
      <dsp:nvSpPr>
        <dsp:cNvPr id="0" name=""/>
        <dsp:cNvSpPr/>
      </dsp:nvSpPr>
      <dsp:spPr>
        <a:xfrm>
          <a:off x="75259" y="2518281"/>
          <a:ext cx="2508750" cy="14807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it-IT" sz="1100" kern="1200" dirty="0"/>
            <a:t>La </a:t>
          </a:r>
          <a:r>
            <a:rPr lang="it-IT" sz="1100" kern="1200" dirty="0">
              <a:highlight>
                <a:srgbClr val="00FF00"/>
              </a:highlight>
            </a:rPr>
            <a:t>competenza imprenditoriale </a:t>
          </a:r>
          <a:r>
            <a:rPr lang="it-IT" sz="1100" kern="1200" dirty="0"/>
            <a:t>si riferisce alla capacità di agire sulla base di idee e opportunità e di trasformarle in valori per gli altri. Si fonda sulla creatività, sul pensiero critico e sulla risoluzione di problemi, sull’iniziativa e sulla perseveranza, nonché sulla capacità di lavorare in modalità collaborativa al fine di programmare e gestire progetti che hanno un valore culturale, sociale o finanziario. </a:t>
          </a:r>
          <a:endParaRPr lang="en-US" sz="1100" kern="1200" dirty="0"/>
        </a:p>
      </dsp:txBody>
      <dsp:txXfrm>
        <a:off x="75259" y="2518281"/>
        <a:ext cx="2508750" cy="1480781"/>
      </dsp:txXfrm>
    </dsp:sp>
    <dsp:sp modelId="{7B4E966B-1ABE-4F27-BD05-6F4973B1302A}">
      <dsp:nvSpPr>
        <dsp:cNvPr id="0" name=""/>
        <dsp:cNvSpPr/>
      </dsp:nvSpPr>
      <dsp:spPr>
        <a:xfrm>
          <a:off x="3712946" y="928536"/>
          <a:ext cx="1128937" cy="112893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1D01DB4-7EDC-4E67-87A6-205BFF410104}">
      <dsp:nvSpPr>
        <dsp:cNvPr id="0" name=""/>
        <dsp:cNvSpPr/>
      </dsp:nvSpPr>
      <dsp:spPr>
        <a:xfrm>
          <a:off x="3023040" y="2518281"/>
          <a:ext cx="2508750" cy="14807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it-IT" sz="1100" kern="1200" dirty="0"/>
            <a:t>La </a:t>
          </a:r>
          <a:r>
            <a:rPr lang="it-IT" sz="1100" kern="1200" dirty="0">
              <a:highlight>
                <a:srgbClr val="00FF00"/>
              </a:highlight>
            </a:rPr>
            <a:t>competenza in materia di consapevolezza ed espressione culturali </a:t>
          </a:r>
          <a:r>
            <a:rPr lang="it-IT" sz="1100" kern="1200" dirty="0"/>
            <a:t>implica la comprensione e il rispetto di come le idee e i significati vengono espressi creativamente e comunicati in diverse culture e tramite tutta una serie di arti e altre forme culturali. Presuppone l’impegno di capire, sviluppare ed esprimere le proprie idee e il senso della propria funzione o del proprio ruolo nella società in una serie di modi e contesti. </a:t>
          </a:r>
          <a:endParaRPr lang="en-US" sz="1100" kern="1200" dirty="0"/>
        </a:p>
      </dsp:txBody>
      <dsp:txXfrm>
        <a:off x="3023040" y="2518281"/>
        <a:ext cx="2508750" cy="148078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1968DA-D4DB-4C4A-9819-98277D4467DE}">
      <dsp:nvSpPr>
        <dsp:cNvPr id="0" name=""/>
        <dsp:cNvSpPr/>
      </dsp:nvSpPr>
      <dsp:spPr>
        <a:xfrm>
          <a:off x="0" y="514501"/>
          <a:ext cx="5607050" cy="944409"/>
        </a:xfrm>
        <a:prstGeom prst="roundRect">
          <a:avLst/>
        </a:prstGeom>
        <a:gradFill rotWithShape="0">
          <a:gsLst>
            <a:gs pos="0">
              <a:schemeClr val="accent2">
                <a:hueOff val="0"/>
                <a:satOff val="0"/>
                <a:lumOff val="0"/>
                <a:alphaOff val="0"/>
                <a:tint val="97000"/>
                <a:satMod val="100000"/>
                <a:lumMod val="102000"/>
              </a:schemeClr>
            </a:gs>
            <a:gs pos="50000">
              <a:schemeClr val="accent2">
                <a:hueOff val="0"/>
                <a:satOff val="0"/>
                <a:lumOff val="0"/>
                <a:alphaOff val="0"/>
                <a:shade val="100000"/>
                <a:satMod val="103000"/>
                <a:lumMod val="100000"/>
              </a:schemeClr>
            </a:gs>
            <a:gs pos="100000">
              <a:schemeClr val="accent2">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it-IT" sz="1400" kern="1200"/>
            <a:t>Definisce le proprie scelte progettuali che potranno essere diverse a seconda degli indirizzi di studio, dei bisogni formativi dell’utenza e delle caratteristiche del contesto socio-economico di riferimento.</a:t>
          </a:r>
          <a:endParaRPr lang="en-US" sz="1400" kern="1200"/>
        </a:p>
      </dsp:txBody>
      <dsp:txXfrm>
        <a:off x="46102" y="560603"/>
        <a:ext cx="5514846" cy="852205"/>
      </dsp:txXfrm>
    </dsp:sp>
    <dsp:sp modelId="{D587BFA9-B240-4813-9565-0E816CD37144}">
      <dsp:nvSpPr>
        <dsp:cNvPr id="0" name=""/>
        <dsp:cNvSpPr/>
      </dsp:nvSpPr>
      <dsp:spPr>
        <a:xfrm>
          <a:off x="0" y="1499230"/>
          <a:ext cx="5607050" cy="944409"/>
        </a:xfrm>
        <a:prstGeom prst="roundRect">
          <a:avLst/>
        </a:prstGeom>
        <a:gradFill rotWithShape="0">
          <a:gsLst>
            <a:gs pos="0">
              <a:schemeClr val="accent2">
                <a:hueOff val="-3450629"/>
                <a:satOff val="15286"/>
                <a:lumOff val="-5621"/>
                <a:alphaOff val="0"/>
                <a:tint val="97000"/>
                <a:satMod val="100000"/>
                <a:lumMod val="102000"/>
              </a:schemeClr>
            </a:gs>
            <a:gs pos="50000">
              <a:schemeClr val="accent2">
                <a:hueOff val="-3450629"/>
                <a:satOff val="15286"/>
                <a:lumOff val="-5621"/>
                <a:alphaOff val="0"/>
                <a:shade val="100000"/>
                <a:satMod val="103000"/>
                <a:lumMod val="100000"/>
              </a:schemeClr>
            </a:gs>
            <a:gs pos="100000">
              <a:schemeClr val="accent2">
                <a:hueOff val="-3450629"/>
                <a:satOff val="15286"/>
                <a:lumOff val="-5621"/>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it-IT" sz="1400" kern="1200"/>
            <a:t>Realizza un raccordo integrato, attraverso il coinvolgimento attivo, di molteplici soggetti, a vario titolo interessati e impegnati nella promozione della funzione orientativa della formazione, al fine di costruire una “comunità orientativa educante”, con particolare riferimento alla famiglia.</a:t>
          </a:r>
          <a:endParaRPr lang="en-US" sz="1400" kern="1200"/>
        </a:p>
      </dsp:txBody>
      <dsp:txXfrm>
        <a:off x="46102" y="1545332"/>
        <a:ext cx="5514846" cy="852205"/>
      </dsp:txXfrm>
    </dsp:sp>
    <dsp:sp modelId="{9E693406-3194-4844-8D82-7D8FB9FD4878}">
      <dsp:nvSpPr>
        <dsp:cNvPr id="0" name=""/>
        <dsp:cNvSpPr/>
      </dsp:nvSpPr>
      <dsp:spPr>
        <a:xfrm>
          <a:off x="0" y="2483960"/>
          <a:ext cx="5607050" cy="944409"/>
        </a:xfrm>
        <a:prstGeom prst="roundRect">
          <a:avLst/>
        </a:prstGeom>
        <a:gradFill rotWithShape="0">
          <a:gsLst>
            <a:gs pos="0">
              <a:schemeClr val="accent2">
                <a:hueOff val="-6901259"/>
                <a:satOff val="30573"/>
                <a:lumOff val="-11243"/>
                <a:alphaOff val="0"/>
                <a:tint val="97000"/>
                <a:satMod val="100000"/>
                <a:lumMod val="102000"/>
              </a:schemeClr>
            </a:gs>
            <a:gs pos="50000">
              <a:schemeClr val="accent2">
                <a:hueOff val="-6901259"/>
                <a:satOff val="30573"/>
                <a:lumOff val="-11243"/>
                <a:alphaOff val="0"/>
                <a:shade val="100000"/>
                <a:satMod val="103000"/>
                <a:lumMod val="100000"/>
              </a:schemeClr>
            </a:gs>
            <a:gs pos="100000">
              <a:schemeClr val="accent2">
                <a:hueOff val="-6901259"/>
                <a:satOff val="30573"/>
                <a:lumOff val="-11243"/>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it-IT" sz="1400" kern="1200"/>
            <a:t>Elabora un progetto educativo, nel quale l’attività didattica, integrata o meno con l’esperienza presso strutture ospitanti, secondo gradi di complessità crescente, deve condurre alla realizzazione di un compito reale che vede la partecipazione attiva dello studente. </a:t>
          </a:r>
          <a:endParaRPr lang="en-US" sz="1400" kern="1200"/>
        </a:p>
      </dsp:txBody>
      <dsp:txXfrm>
        <a:off x="46102" y="2530062"/>
        <a:ext cx="5514846" cy="852205"/>
      </dsp:txXfrm>
    </dsp:sp>
    <dsp:sp modelId="{AAE8CC62-D9C6-46A5-8979-53140DF7AA2A}">
      <dsp:nvSpPr>
        <dsp:cNvPr id="0" name=""/>
        <dsp:cNvSpPr/>
      </dsp:nvSpPr>
      <dsp:spPr>
        <a:xfrm>
          <a:off x="0" y="3468689"/>
          <a:ext cx="5607050" cy="944409"/>
        </a:xfrm>
        <a:prstGeom prst="roundRect">
          <a:avLst/>
        </a:prstGeom>
        <a:gradFill rotWithShape="0">
          <a:gsLst>
            <a:gs pos="0">
              <a:schemeClr val="accent2">
                <a:hueOff val="-10351888"/>
                <a:satOff val="45859"/>
                <a:lumOff val="-16864"/>
                <a:alphaOff val="0"/>
                <a:tint val="97000"/>
                <a:satMod val="100000"/>
                <a:lumMod val="102000"/>
              </a:schemeClr>
            </a:gs>
            <a:gs pos="50000">
              <a:schemeClr val="accent2">
                <a:hueOff val="-10351888"/>
                <a:satOff val="45859"/>
                <a:lumOff val="-16864"/>
                <a:alphaOff val="0"/>
                <a:shade val="100000"/>
                <a:satMod val="103000"/>
                <a:lumMod val="100000"/>
              </a:schemeClr>
            </a:gs>
            <a:gs pos="100000">
              <a:schemeClr val="accent2">
                <a:hueOff val="-10351888"/>
                <a:satOff val="45859"/>
                <a:lumOff val="-16864"/>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it-IT" sz="1400" kern="1200"/>
            <a:t>Adotta un sistema di garanzia della qualità, attraverso attività di documentazione, monitoraggio, valutazione e archiviazione dell’intero percorso realizzato, ai fini anche della diffusione di buone pratiche. </a:t>
          </a:r>
          <a:endParaRPr lang="en-US" sz="1400" kern="1200"/>
        </a:p>
      </dsp:txBody>
      <dsp:txXfrm>
        <a:off x="46102" y="3514791"/>
        <a:ext cx="5514846" cy="85220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4625C5-17C0-4F58-85B7-886F9D37F6A4}">
      <dsp:nvSpPr>
        <dsp:cNvPr id="0" name=""/>
        <dsp:cNvSpPr/>
      </dsp:nvSpPr>
      <dsp:spPr>
        <a:xfrm>
          <a:off x="-96374" y="807221"/>
          <a:ext cx="5607050" cy="1472513"/>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E2D8CEC-08C8-446C-A70F-CE10CDBA1BF8}">
      <dsp:nvSpPr>
        <dsp:cNvPr id="0" name=""/>
        <dsp:cNvSpPr/>
      </dsp:nvSpPr>
      <dsp:spPr>
        <a:xfrm>
          <a:off x="349060" y="1138537"/>
          <a:ext cx="809882" cy="80988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F25A532-47E7-4F16-98FD-061DFA64651B}">
      <dsp:nvSpPr>
        <dsp:cNvPr id="0" name=""/>
        <dsp:cNvSpPr/>
      </dsp:nvSpPr>
      <dsp:spPr>
        <a:xfrm>
          <a:off x="1537338" y="750073"/>
          <a:ext cx="2523172" cy="14725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5841" tIns="155841" rIns="155841" bIns="155841" numCol="1" spcCol="1270" anchor="ctr" anchorCtr="0">
          <a:noAutofit/>
        </a:bodyPr>
        <a:lstStyle/>
        <a:p>
          <a:pPr marL="0" lvl="0" indent="0" algn="l" defTabSz="622300">
            <a:lnSpc>
              <a:spcPct val="90000"/>
            </a:lnSpc>
            <a:spcBef>
              <a:spcPct val="0"/>
            </a:spcBef>
            <a:spcAft>
              <a:spcPct val="35000"/>
            </a:spcAft>
            <a:buNone/>
          </a:pPr>
          <a:r>
            <a:rPr lang="it-IT" sz="1400" kern="1200" dirty="0"/>
            <a:t>Vanno svolti gli adempimenti previsti in materia di tutela della salute e della sicurezza nei luoghi di lavoro, che si traducono, in sintesi, nelle seguenti previsioni: </a:t>
          </a:r>
          <a:endParaRPr lang="en-US" sz="1400" kern="1200" dirty="0"/>
        </a:p>
      </dsp:txBody>
      <dsp:txXfrm>
        <a:off x="1537338" y="750073"/>
        <a:ext cx="2523172" cy="1472513"/>
      </dsp:txXfrm>
    </dsp:sp>
    <dsp:sp modelId="{4EB60261-054D-4830-A3F9-58DF7DC80358}">
      <dsp:nvSpPr>
        <dsp:cNvPr id="0" name=""/>
        <dsp:cNvSpPr/>
      </dsp:nvSpPr>
      <dsp:spPr>
        <a:xfrm>
          <a:off x="3931475" y="807221"/>
          <a:ext cx="1771949" cy="14725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5841" tIns="155841" rIns="155841" bIns="155841" numCol="1" spcCol="1270" anchor="ctr" anchorCtr="0">
          <a:noAutofit/>
        </a:bodyPr>
        <a:lstStyle/>
        <a:p>
          <a:pPr marL="0" lvl="0" indent="0" algn="l" defTabSz="488950">
            <a:lnSpc>
              <a:spcPct val="90000"/>
            </a:lnSpc>
            <a:spcBef>
              <a:spcPct val="0"/>
            </a:spcBef>
            <a:spcAft>
              <a:spcPct val="35000"/>
            </a:spcAft>
            <a:buNone/>
          </a:pPr>
          <a:r>
            <a:rPr lang="it-IT" sz="1100" kern="1200" dirty="0"/>
            <a:t>formazione alla tutela della salute e sicurezza nei luoghi di lavoro (generale e specifica); </a:t>
          </a:r>
          <a:endParaRPr lang="en-US" sz="1100" kern="1200" dirty="0"/>
        </a:p>
        <a:p>
          <a:pPr marL="0" lvl="0" indent="0" algn="l" defTabSz="488950">
            <a:lnSpc>
              <a:spcPct val="90000"/>
            </a:lnSpc>
            <a:spcBef>
              <a:spcPct val="0"/>
            </a:spcBef>
            <a:spcAft>
              <a:spcPct val="35000"/>
            </a:spcAft>
            <a:buNone/>
          </a:pPr>
          <a:r>
            <a:rPr lang="it-IT" sz="1100" kern="1200" dirty="0"/>
            <a:t>sorveglianza sanitaria; </a:t>
          </a:r>
          <a:endParaRPr lang="en-US" sz="1100" kern="1200" dirty="0"/>
        </a:p>
        <a:p>
          <a:pPr marL="0" lvl="0" indent="0" algn="l" defTabSz="488950">
            <a:lnSpc>
              <a:spcPct val="90000"/>
            </a:lnSpc>
            <a:spcBef>
              <a:spcPct val="0"/>
            </a:spcBef>
            <a:spcAft>
              <a:spcPct val="35000"/>
            </a:spcAft>
            <a:buNone/>
          </a:pPr>
          <a:r>
            <a:rPr lang="it-IT" sz="1100" kern="1200"/>
            <a:t>dotazione di dispositivi di protezione individuali. </a:t>
          </a:r>
          <a:endParaRPr lang="en-US" sz="1100" kern="1200"/>
        </a:p>
      </dsp:txBody>
      <dsp:txXfrm>
        <a:off x="3931475" y="807221"/>
        <a:ext cx="1771949" cy="1472513"/>
      </dsp:txXfrm>
    </dsp:sp>
    <dsp:sp modelId="{8F0DC866-429B-4EE4-A411-BBCC032DAAF0}">
      <dsp:nvSpPr>
        <dsp:cNvPr id="0" name=""/>
        <dsp:cNvSpPr/>
      </dsp:nvSpPr>
      <dsp:spPr>
        <a:xfrm>
          <a:off x="-96374" y="2647864"/>
          <a:ext cx="5607050" cy="1472513"/>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1E65A38-7975-41C7-B857-9FE2F0425E9E}">
      <dsp:nvSpPr>
        <dsp:cNvPr id="0" name=""/>
        <dsp:cNvSpPr/>
      </dsp:nvSpPr>
      <dsp:spPr>
        <a:xfrm>
          <a:off x="349060" y="2979179"/>
          <a:ext cx="809882" cy="80988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BBF8C09-9D28-43C5-BB34-8A38AEE70E61}">
      <dsp:nvSpPr>
        <dsp:cNvPr id="0" name=""/>
        <dsp:cNvSpPr/>
      </dsp:nvSpPr>
      <dsp:spPr>
        <a:xfrm>
          <a:off x="1454641" y="2647864"/>
          <a:ext cx="4202444" cy="14725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5841" tIns="155841" rIns="155841" bIns="155841" numCol="1" spcCol="1270" anchor="ctr" anchorCtr="0">
          <a:noAutofit/>
        </a:bodyPr>
        <a:lstStyle/>
        <a:p>
          <a:pPr marL="0" lvl="0" indent="0" algn="l" defTabSz="622300">
            <a:lnSpc>
              <a:spcPct val="90000"/>
            </a:lnSpc>
            <a:spcBef>
              <a:spcPct val="0"/>
            </a:spcBef>
            <a:spcAft>
              <a:spcPct val="35000"/>
            </a:spcAft>
            <a:buNone/>
          </a:pPr>
          <a:r>
            <a:rPr lang="it-IT" sz="1400" kern="1200" dirty="0"/>
            <a:t>Gli studenti coinvolti nella tipologia di percorsi in esame devono godere di una duplice copertura assicurativa, senza oneri a carico degli stessi e delle loro famiglie: 1) per infortuni e malattie professionali; 2) per responsabilità civile verso terzi. </a:t>
          </a:r>
          <a:endParaRPr lang="en-US" sz="1400" kern="1200" dirty="0"/>
        </a:p>
      </dsp:txBody>
      <dsp:txXfrm>
        <a:off x="1454641" y="2647864"/>
        <a:ext cx="4202444" cy="1472513"/>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7" name="Date Placeholder 6"/>
          <p:cNvSpPr>
            <a:spLocks noGrp="1"/>
          </p:cNvSpPr>
          <p:nvPr>
            <p:ph type="dt" sz="half" idx="10"/>
          </p:nvPr>
        </p:nvSpPr>
        <p:spPr/>
        <p:txBody>
          <a:bodyPr/>
          <a:lstStyle/>
          <a:p>
            <a:fld id="{63A1C593-65D0-4073-BCC9-577B9352EA97}" type="datetimeFigureOut">
              <a:rPr lang="en-US" smtClean="0"/>
              <a:t>5/14/2020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163881284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3A1C593-65D0-4073-BCC9-577B9352EA97}" type="datetimeFigureOut">
              <a:rPr lang="en-US" smtClean="0"/>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32851618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3A1C593-65D0-4073-BCC9-577B9352EA97}" type="datetimeFigureOut">
              <a:rPr lang="en-US" smtClean="0"/>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2844255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63A1C593-65D0-4073-BCC9-577B9352EA97}" type="datetimeFigureOut">
              <a:rPr lang="en-US" smtClean="0"/>
              <a:t>5/14/2020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2294493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7" name="Date Placeholder 6"/>
          <p:cNvSpPr>
            <a:spLocks noGrp="1"/>
          </p:cNvSpPr>
          <p:nvPr>
            <p:ph type="dt" sz="half" idx="10"/>
          </p:nvPr>
        </p:nvSpPr>
        <p:spPr/>
        <p:txBody>
          <a:bodyPr/>
          <a:lstStyle/>
          <a:p>
            <a:fld id="{63A1C593-65D0-4073-BCC9-577B9352EA97}" type="datetimeFigureOut">
              <a:rPr lang="en-US" smtClean="0"/>
              <a:t>5/14/2020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34082818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8" name="Date Placeholder 7"/>
          <p:cNvSpPr>
            <a:spLocks noGrp="1"/>
          </p:cNvSpPr>
          <p:nvPr>
            <p:ph type="dt" sz="half" idx="10"/>
          </p:nvPr>
        </p:nvSpPr>
        <p:spPr/>
        <p:txBody>
          <a:bodyPr/>
          <a:lstStyle/>
          <a:p>
            <a:fld id="{63A1C593-65D0-4073-BCC9-577B9352EA97}" type="datetimeFigureOut">
              <a:rPr lang="en-US" smtClean="0"/>
              <a:t>5/14/2020</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37363247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583436" y="3143250"/>
            <a:ext cx="4270248" cy="2596776"/>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7" name="Date Placeholder 6"/>
          <p:cNvSpPr>
            <a:spLocks noGrp="1"/>
          </p:cNvSpPr>
          <p:nvPr>
            <p:ph type="dt" sz="half" idx="10"/>
          </p:nvPr>
        </p:nvSpPr>
        <p:spPr/>
        <p:txBody>
          <a:bodyPr/>
          <a:lstStyle/>
          <a:p>
            <a:fld id="{63A1C593-65D0-4073-BCC9-577B9352EA97}" type="datetimeFigureOut">
              <a:rPr lang="en-US" smtClean="0"/>
              <a:t>5/14/2020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‹N›</a:t>
            </a:fld>
            <a:endParaRPr lang="en-US"/>
          </a:p>
        </p:txBody>
      </p:sp>
      <p:sp>
        <p:nvSpPr>
          <p:cNvPr id="10" name="Title 9"/>
          <p:cNvSpPr>
            <a:spLocks noGrp="1"/>
          </p:cNvSpPr>
          <p:nvPr>
            <p:ph type="title"/>
          </p:nvPr>
        </p:nvSpPr>
        <p:spPr/>
        <p:txBody>
          <a:bodyPr/>
          <a:lstStyle/>
          <a:p>
            <a:r>
              <a:rPr lang="it-IT"/>
              <a:t>Fare clic per modificare lo stile del titolo dello schema</a:t>
            </a:r>
            <a:endParaRPr lang="en-US" dirty="0"/>
          </a:p>
        </p:txBody>
      </p:sp>
    </p:spTree>
    <p:extLst>
      <p:ext uri="{BB962C8B-B14F-4D97-AF65-F5344CB8AC3E}">
        <p14:creationId xmlns:p14="http://schemas.microsoft.com/office/powerpoint/2010/main" val="3312320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63A1C593-65D0-4073-BCC9-577B9352EA97}" type="datetimeFigureOut">
              <a:rPr lang="en-US" smtClean="0"/>
              <a:t>5/14/2020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3370220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t>5/14/2020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36436189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9" name="Date Placeholder 8"/>
          <p:cNvSpPr>
            <a:spLocks noGrp="1"/>
          </p:cNvSpPr>
          <p:nvPr>
            <p:ph type="dt" sz="half" idx="10"/>
          </p:nvPr>
        </p:nvSpPr>
        <p:spPr/>
        <p:txBody>
          <a:bodyPr/>
          <a:lstStyle/>
          <a:p>
            <a:fld id="{63A1C593-65D0-4073-BCC9-577B9352EA97}" type="datetimeFigureOut">
              <a:rPr lang="en-US" smtClean="0"/>
              <a:t>5/14/2020</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3101347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63A1C593-65D0-4073-BCC9-577B9352EA97}" type="datetimeFigureOut">
              <a:rPr lang="en-US" smtClean="0"/>
              <a:t>5/14/2020</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3149340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63A1C593-65D0-4073-BCC9-577B9352EA97}" type="datetimeFigureOut">
              <a:rPr lang="en-US" smtClean="0"/>
              <a:t>5/14/2020</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9B618960-8005-486C-9A75-10CB2AAC16F9}" type="slidenum">
              <a:rPr lang="en-US" smtClean="0"/>
              <a:t>‹N›</a:t>
            </a:fld>
            <a:endParaRPr lang="en-US"/>
          </a:p>
        </p:txBody>
      </p:sp>
    </p:spTree>
    <p:extLst>
      <p:ext uri="{BB962C8B-B14F-4D97-AF65-F5344CB8AC3E}">
        <p14:creationId xmlns:p14="http://schemas.microsoft.com/office/powerpoint/2010/main" val="30819033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7000"/>
                <a:shade val="100000"/>
                <a:satMod val="185000"/>
                <a:lumMod val="120000"/>
              </a:schemeClr>
            </a:gs>
            <a:gs pos="100000">
              <a:schemeClr val="bg1">
                <a:tint val="96000"/>
                <a:shade val="95000"/>
                <a:satMod val="215000"/>
                <a:lumMod val="80000"/>
              </a:schemeClr>
            </a:gs>
          </a:gsLst>
          <a:path path="circle">
            <a:fillToRect l="50000" t="55000" r="125000" b="100000"/>
          </a:path>
        </a:gra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74091B0B-4924-4397-B028-91FAB74DFA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522F2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2" name="Title 1"/>
          <p:cNvSpPr>
            <a:spLocks noGrp="1"/>
          </p:cNvSpPr>
          <p:nvPr>
            <p:ph type="ctrTitle"/>
          </p:nvPr>
        </p:nvSpPr>
        <p:spPr>
          <a:xfrm>
            <a:off x="804672" y="640080"/>
            <a:ext cx="6083129" cy="4231810"/>
          </a:xfrm>
          <a:noFill/>
          <a:ln>
            <a:noFill/>
          </a:ln>
        </p:spPr>
        <p:txBody>
          <a:bodyPr>
            <a:normAutofit/>
          </a:bodyPr>
          <a:lstStyle/>
          <a:p>
            <a:pPr algn="r"/>
            <a:r>
              <a:rPr lang="en-US" sz="4000" dirty="0">
                <a:solidFill>
                  <a:schemeClr val="tx1"/>
                </a:solidFill>
              </a:rPr>
              <a:t>I </a:t>
            </a:r>
            <a:r>
              <a:rPr lang="en-US" sz="4000" dirty="0" err="1">
                <a:solidFill>
                  <a:schemeClr val="tx1"/>
                </a:solidFill>
              </a:rPr>
              <a:t>percorsi</a:t>
            </a:r>
            <a:r>
              <a:rPr lang="en-US" sz="4000" dirty="0">
                <a:solidFill>
                  <a:schemeClr val="tx1"/>
                </a:solidFill>
              </a:rPr>
              <a:t> </a:t>
            </a:r>
            <a:br>
              <a:rPr lang="en-US" sz="4000" dirty="0">
                <a:solidFill>
                  <a:schemeClr val="tx1"/>
                </a:solidFill>
              </a:rPr>
            </a:br>
            <a:r>
              <a:rPr lang="en-US" sz="4000" dirty="0">
                <a:solidFill>
                  <a:schemeClr val="tx1"/>
                </a:solidFill>
              </a:rPr>
              <a:t>per le </a:t>
            </a:r>
            <a:r>
              <a:rPr lang="en-US" sz="4000" dirty="0" err="1">
                <a:solidFill>
                  <a:schemeClr val="tx1"/>
                </a:solidFill>
              </a:rPr>
              <a:t>competenze</a:t>
            </a:r>
            <a:r>
              <a:rPr lang="en-US" sz="4000" dirty="0">
                <a:solidFill>
                  <a:schemeClr val="tx1"/>
                </a:solidFill>
              </a:rPr>
              <a:t> </a:t>
            </a:r>
            <a:r>
              <a:rPr lang="en-US" sz="4000" dirty="0" err="1">
                <a:solidFill>
                  <a:schemeClr val="tx1"/>
                </a:solidFill>
              </a:rPr>
              <a:t>trasversali</a:t>
            </a:r>
            <a:r>
              <a:rPr lang="en-US" sz="4000" dirty="0">
                <a:solidFill>
                  <a:schemeClr val="tx1"/>
                </a:solidFill>
              </a:rPr>
              <a:t> </a:t>
            </a:r>
            <a:br>
              <a:rPr lang="en-US" sz="4000" dirty="0">
                <a:solidFill>
                  <a:schemeClr val="tx1"/>
                </a:solidFill>
              </a:rPr>
            </a:br>
            <a:r>
              <a:rPr lang="en-US" sz="4000" dirty="0">
                <a:solidFill>
                  <a:schemeClr val="tx1"/>
                </a:solidFill>
              </a:rPr>
              <a:t>e </a:t>
            </a:r>
            <a:r>
              <a:rPr lang="en-US" sz="4000" dirty="0" err="1">
                <a:solidFill>
                  <a:schemeClr val="tx1"/>
                </a:solidFill>
              </a:rPr>
              <a:t>l’orientamento</a:t>
            </a:r>
            <a:r>
              <a:rPr lang="en-US" sz="4000" dirty="0">
                <a:solidFill>
                  <a:schemeClr val="tx1"/>
                </a:solidFill>
              </a:rPr>
              <a:t> </a:t>
            </a:r>
          </a:p>
        </p:txBody>
      </p:sp>
      <p:sp>
        <p:nvSpPr>
          <p:cNvPr id="3" name="Subtitle 2"/>
          <p:cNvSpPr>
            <a:spLocks noGrp="1"/>
          </p:cNvSpPr>
          <p:nvPr>
            <p:ph type="subTitle" idx="1"/>
          </p:nvPr>
        </p:nvSpPr>
        <p:spPr>
          <a:xfrm>
            <a:off x="804672" y="5083628"/>
            <a:ext cx="6083129" cy="819585"/>
          </a:xfrm>
        </p:spPr>
        <p:txBody>
          <a:bodyPr>
            <a:normAutofit/>
          </a:bodyPr>
          <a:lstStyle/>
          <a:p>
            <a:pPr algn="l">
              <a:lnSpc>
                <a:spcPct val="90000"/>
              </a:lnSpc>
            </a:pPr>
            <a:endParaRPr lang="en-US" dirty="0"/>
          </a:p>
          <a:p>
            <a:pPr>
              <a:lnSpc>
                <a:spcPct val="90000"/>
              </a:lnSpc>
            </a:pPr>
            <a:r>
              <a:rPr lang="en-US" dirty="0"/>
              <a:t>Dario Nicoli </a:t>
            </a:r>
            <a:endParaRPr lang="en-US"/>
          </a:p>
        </p:txBody>
      </p:sp>
      <p:sp>
        <p:nvSpPr>
          <p:cNvPr id="73" name="Rectangle 72">
            <a:extLst>
              <a:ext uri="{FF2B5EF4-FFF2-40B4-BE49-F238E27FC236}">
                <a16:creationId xmlns:a16="http://schemas.microsoft.com/office/drawing/2014/main" id="{550F6C2B-377A-4B8D-A12C-D584C9966E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1268" y="640080"/>
            <a:ext cx="4017265" cy="5263134"/>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Gill Sans MT" panose="020B0502020104020203"/>
              <a:ea typeface="+mn-ea"/>
              <a:cs typeface="+mn-cs"/>
            </a:endParaRPr>
          </a:p>
        </p:txBody>
      </p:sp>
      <p:sp>
        <p:nvSpPr>
          <p:cNvPr id="75" name="Rectangle 74">
            <a:extLst>
              <a:ext uri="{FF2B5EF4-FFF2-40B4-BE49-F238E27FC236}">
                <a16:creationId xmlns:a16="http://schemas.microsoft.com/office/drawing/2014/main" id="{2847993D-3F00-4D7B-A815-07E29BABB6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97384" y="802767"/>
            <a:ext cx="3685032" cy="493776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pic>
        <p:nvPicPr>
          <p:cNvPr id="1026" name="Picture 2" descr="Risultati immagini per autoritratto opera d'arte">
            <a:extLst>
              <a:ext uri="{FF2B5EF4-FFF2-40B4-BE49-F238E27FC236}">
                <a16:creationId xmlns:a16="http://schemas.microsoft.com/office/drawing/2014/main" id="{377B3712-ACD2-4536-B05C-248789082BE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4861" r="28811" b="1"/>
          <a:stretch/>
        </p:blipFill>
        <p:spPr bwMode="auto">
          <a:xfrm>
            <a:off x="8017424" y="1122807"/>
            <a:ext cx="3044952" cy="42976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20133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23D50F4F-A7FA-4FDA-A32C-3BCC92224D22}"/>
              </a:ext>
            </a:extLst>
          </p:cNvPr>
          <p:cNvSpPr>
            <a:spLocks noGrp="1"/>
          </p:cNvSpPr>
          <p:nvPr>
            <p:ph type="title"/>
          </p:nvPr>
        </p:nvSpPr>
        <p:spPr>
          <a:xfrm>
            <a:off x="2231136" y="467418"/>
            <a:ext cx="7729728" cy="1188720"/>
          </a:xfrm>
          <a:solidFill>
            <a:srgbClr val="FFFFFF"/>
          </a:solidFill>
        </p:spPr>
        <p:txBody>
          <a:bodyPr>
            <a:normAutofit/>
          </a:bodyPr>
          <a:lstStyle/>
          <a:p>
            <a:r>
              <a:rPr lang="it-IT" dirty="0"/>
              <a:t>Attività possibili</a:t>
            </a:r>
          </a:p>
        </p:txBody>
      </p:sp>
      <p:sp>
        <p:nvSpPr>
          <p:cNvPr id="3" name="Segnaposto contenuto 2">
            <a:extLst>
              <a:ext uri="{FF2B5EF4-FFF2-40B4-BE49-F238E27FC236}">
                <a16:creationId xmlns:a16="http://schemas.microsoft.com/office/drawing/2014/main" id="{1B88B192-9B0C-404F-952A-514578DD912B}"/>
              </a:ext>
            </a:extLst>
          </p:cNvPr>
          <p:cNvSpPr>
            <a:spLocks noGrp="1"/>
          </p:cNvSpPr>
          <p:nvPr>
            <p:ph idx="1"/>
          </p:nvPr>
        </p:nvSpPr>
        <p:spPr>
          <a:xfrm>
            <a:off x="1467293" y="1853834"/>
            <a:ext cx="9292855" cy="3756010"/>
          </a:xfrm>
          <a:solidFill>
            <a:srgbClr val="FFFF00"/>
          </a:solidFill>
        </p:spPr>
        <p:txBody>
          <a:bodyPr>
            <a:noAutofit/>
          </a:bodyPr>
          <a:lstStyle/>
          <a:p>
            <a:pPr>
              <a:lnSpc>
                <a:spcPct val="90000"/>
              </a:lnSpc>
            </a:pPr>
            <a:r>
              <a:rPr lang="it-IT" sz="1400" dirty="0">
                <a:solidFill>
                  <a:srgbClr val="404040"/>
                </a:solidFill>
              </a:rPr>
              <a:t>Progetti </a:t>
            </a:r>
          </a:p>
          <a:p>
            <a:pPr>
              <a:lnSpc>
                <a:spcPct val="90000"/>
              </a:lnSpc>
            </a:pPr>
            <a:r>
              <a:rPr lang="it-IT" sz="1400" dirty="0">
                <a:solidFill>
                  <a:srgbClr val="404040"/>
                </a:solidFill>
              </a:rPr>
              <a:t>Eventi </a:t>
            </a:r>
          </a:p>
          <a:p>
            <a:pPr>
              <a:lnSpc>
                <a:spcPct val="90000"/>
              </a:lnSpc>
            </a:pPr>
            <a:r>
              <a:rPr lang="it-IT" sz="1400" dirty="0">
                <a:solidFill>
                  <a:srgbClr val="404040"/>
                </a:solidFill>
              </a:rPr>
              <a:t>Attività con il mondo del lavoro (incontro con esperti, visite aziendali, ricerca sul campo, simulazione di impresa, project work in e con l’impresa, tirocini, progetti di imprenditorialità, ecc.) in contesti organizzativi diversi, anche in filiera o all’estero, in un processo graduale articolato in varie fasi.</a:t>
            </a:r>
          </a:p>
          <a:p>
            <a:pPr>
              <a:lnSpc>
                <a:spcPct val="90000"/>
              </a:lnSpc>
            </a:pPr>
            <a:r>
              <a:rPr lang="it-IT" sz="1400" dirty="0">
                <a:solidFill>
                  <a:srgbClr val="404040"/>
                </a:solidFill>
              </a:rPr>
              <a:t>Attività con i soggetti operanti nel Terzo Settore, quali enti, associazioni e organizzazioni di volontariato, che rappresentano una realtà sociale, economica e culturale in continua evoluzione.</a:t>
            </a:r>
          </a:p>
          <a:p>
            <a:pPr>
              <a:lnSpc>
                <a:spcPct val="90000"/>
              </a:lnSpc>
            </a:pPr>
            <a:r>
              <a:rPr lang="it-IT" sz="1400" dirty="0">
                <a:solidFill>
                  <a:srgbClr val="404040"/>
                </a:solidFill>
              </a:rPr>
              <a:t>Attività transnazionali </a:t>
            </a:r>
          </a:p>
          <a:p>
            <a:pPr>
              <a:lnSpc>
                <a:spcPct val="90000"/>
              </a:lnSpc>
            </a:pPr>
            <a:r>
              <a:rPr lang="it-IT" sz="1400" dirty="0">
                <a:solidFill>
                  <a:srgbClr val="404040"/>
                </a:solidFill>
              </a:rPr>
              <a:t>Attività formative specifiche per l’orientamento </a:t>
            </a:r>
          </a:p>
          <a:p>
            <a:pPr>
              <a:lnSpc>
                <a:spcPct val="90000"/>
              </a:lnSpc>
            </a:pPr>
            <a:r>
              <a:rPr lang="it-IT" sz="1400" dirty="0">
                <a:solidFill>
                  <a:srgbClr val="404040"/>
                </a:solidFill>
              </a:rPr>
              <a:t>Impresa Formativa Simulata (IFS) e Impresa in Azione</a:t>
            </a:r>
          </a:p>
          <a:p>
            <a:pPr>
              <a:lnSpc>
                <a:spcPct val="90000"/>
              </a:lnSpc>
            </a:pPr>
            <a:r>
              <a:rPr lang="it-IT" sz="1400" dirty="0">
                <a:solidFill>
                  <a:srgbClr val="404040"/>
                </a:solidFill>
              </a:rPr>
              <a:t>Service learning </a:t>
            </a:r>
          </a:p>
          <a:p>
            <a:pPr>
              <a:lnSpc>
                <a:spcPct val="90000"/>
              </a:lnSpc>
            </a:pPr>
            <a:r>
              <a:rPr lang="it-IT" sz="1400" dirty="0">
                <a:solidFill>
                  <a:srgbClr val="404040"/>
                </a:solidFill>
              </a:rPr>
              <a:t> Sillabo per l’Educazione all’Imprenditorialità</a:t>
            </a:r>
          </a:p>
          <a:p>
            <a:pPr>
              <a:lnSpc>
                <a:spcPct val="90000"/>
              </a:lnSpc>
            </a:pPr>
            <a:r>
              <a:rPr lang="it-IT" sz="1400" dirty="0">
                <a:solidFill>
                  <a:srgbClr val="404040"/>
                </a:solidFill>
              </a:rPr>
              <a:t>…</a:t>
            </a:r>
          </a:p>
          <a:p>
            <a:pPr>
              <a:lnSpc>
                <a:spcPct val="90000"/>
              </a:lnSpc>
            </a:pPr>
            <a:endParaRPr lang="it-IT" sz="1400" dirty="0">
              <a:solidFill>
                <a:srgbClr val="404040"/>
              </a:solidFill>
            </a:endParaRPr>
          </a:p>
        </p:txBody>
      </p:sp>
    </p:spTree>
    <p:extLst>
      <p:ext uri="{BB962C8B-B14F-4D97-AF65-F5344CB8AC3E}">
        <p14:creationId xmlns:p14="http://schemas.microsoft.com/office/powerpoint/2010/main" val="5576616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045BF98E-ACC5-48D4-AA85-D07A02F46A98}"/>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it-IT" sz="3000">
                <a:solidFill>
                  <a:srgbClr val="FFFFFF"/>
                </a:solidFill>
              </a:rPr>
              <a:t>cOme dev’essere la scuola</a:t>
            </a:r>
          </a:p>
        </p:txBody>
      </p:sp>
      <p:sp>
        <p:nvSpPr>
          <p:cNvPr id="3" name="Segnaposto contenuto 2">
            <a:extLst>
              <a:ext uri="{FF2B5EF4-FFF2-40B4-BE49-F238E27FC236}">
                <a16:creationId xmlns:a16="http://schemas.microsoft.com/office/drawing/2014/main" id="{EB4F7080-000C-4F15-819F-29D049B00680}"/>
              </a:ext>
            </a:extLst>
          </p:cNvPr>
          <p:cNvSpPr>
            <a:spLocks noGrp="1"/>
          </p:cNvSpPr>
          <p:nvPr>
            <p:ph idx="1"/>
          </p:nvPr>
        </p:nvSpPr>
        <p:spPr>
          <a:xfrm>
            <a:off x="5591695" y="1402080"/>
            <a:ext cx="5320696" cy="4053840"/>
          </a:xfrm>
        </p:spPr>
        <p:txBody>
          <a:bodyPr anchor="ctr">
            <a:normAutofit/>
          </a:bodyPr>
          <a:lstStyle/>
          <a:p>
            <a:r>
              <a:rPr lang="it-IT" dirty="0"/>
              <a:t>La scuola, quale </a:t>
            </a:r>
            <a:r>
              <a:rPr lang="it-IT" dirty="0">
                <a:highlight>
                  <a:srgbClr val="00FF00"/>
                </a:highlight>
              </a:rPr>
              <a:t>attore fondamentale della comunità educante</a:t>
            </a:r>
            <a:r>
              <a:rPr lang="it-IT" dirty="0"/>
              <a:t>, deve sviluppare, quindi, un’azione didattica integrata, mirata a favorire e potenziare le connessioni tra gli apprendimenti in contesti formali, informali e non formali, valorizzando l’aspetto emotivo e relazionale come parte sostanziale del processo di formazione, nel quale apprendere, partecipare, comunicare, socializzare, condividere, sperimentare e scoprire costituiscono elementi essenziali del processo educativo, garantendo lo sviluppo delle competenze chiave per l’apprendimento permanente.</a:t>
            </a:r>
          </a:p>
        </p:txBody>
      </p:sp>
    </p:spTree>
    <p:extLst>
      <p:ext uri="{BB962C8B-B14F-4D97-AF65-F5344CB8AC3E}">
        <p14:creationId xmlns:p14="http://schemas.microsoft.com/office/powerpoint/2010/main" val="2285707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4042F93C-C24A-4173-A211-DA86B467EA82}"/>
              </a:ext>
            </a:extLst>
          </p:cNvPr>
          <p:cNvSpPr>
            <a:spLocks noGrp="1"/>
          </p:cNvSpPr>
          <p:nvPr>
            <p:ph type="title"/>
          </p:nvPr>
        </p:nvSpPr>
        <p:spPr>
          <a:xfrm>
            <a:off x="2231136" y="467418"/>
            <a:ext cx="7729728" cy="1188720"/>
          </a:xfrm>
          <a:solidFill>
            <a:srgbClr val="FFFFFF"/>
          </a:solidFill>
        </p:spPr>
        <p:txBody>
          <a:bodyPr>
            <a:normAutofit/>
          </a:bodyPr>
          <a:lstStyle/>
          <a:p>
            <a:r>
              <a:rPr lang="it-IT" dirty="0"/>
              <a:t>Il centro della questione</a:t>
            </a:r>
          </a:p>
        </p:txBody>
      </p:sp>
      <p:sp>
        <p:nvSpPr>
          <p:cNvPr id="3" name="Segnaposto contenuto 2">
            <a:extLst>
              <a:ext uri="{FF2B5EF4-FFF2-40B4-BE49-F238E27FC236}">
                <a16:creationId xmlns:a16="http://schemas.microsoft.com/office/drawing/2014/main" id="{FA9C6F72-678D-43EB-9ADC-92CF741681CA}"/>
              </a:ext>
            </a:extLst>
          </p:cNvPr>
          <p:cNvSpPr>
            <a:spLocks noGrp="1"/>
          </p:cNvSpPr>
          <p:nvPr>
            <p:ph idx="1"/>
          </p:nvPr>
        </p:nvSpPr>
        <p:spPr>
          <a:xfrm>
            <a:off x="1706062" y="2291262"/>
            <a:ext cx="8779512" cy="2879256"/>
          </a:xfrm>
        </p:spPr>
        <p:txBody>
          <a:bodyPr>
            <a:normAutofit/>
          </a:bodyPr>
          <a:lstStyle/>
          <a:p>
            <a:pPr>
              <a:lnSpc>
                <a:spcPct val="90000"/>
              </a:lnSpc>
            </a:pPr>
            <a:r>
              <a:rPr lang="it-IT" sz="1500">
                <a:solidFill>
                  <a:srgbClr val="404040"/>
                </a:solidFill>
              </a:rPr>
              <a:t>Adottare un progetto educativo, nel quale l’attività didattica, integrata o meno con l’esperienza presso strutture ospitanti, secondo gradi di complessità crescente, deve condurre alla realizzazione di un </a:t>
            </a:r>
            <a:r>
              <a:rPr lang="it-IT" sz="1500">
                <a:solidFill>
                  <a:srgbClr val="404040"/>
                </a:solidFill>
                <a:highlight>
                  <a:srgbClr val="00FF00"/>
                </a:highlight>
              </a:rPr>
              <a:t>compito reale </a:t>
            </a:r>
            <a:r>
              <a:rPr lang="it-IT" sz="1500">
                <a:solidFill>
                  <a:srgbClr val="404040"/>
                </a:solidFill>
              </a:rPr>
              <a:t>che vede la partecipazione attiva dello studente. Alcune competenze trasversali, quali autonomia, creatività, innovazione nel gestire il compito assegnato, capacità di risolvere i problemi (problem solving), comprensione della complessità dei vari linguaggi, comunicazione, organizzazione, capacità di lavorare e saper interagire in un gruppo (team-working), flessibilità e adattabilità, precisione e resistenza allo stress, sono oggi  quelle più richieste ai giovani  in ambito lavorativo. L’esigenza di integrazione della didattica e dell’apprendimento con le competenze trasversali risulta confermata anche da analisi e studi di settore che evidenziano l’importanza e la necessità di un loro incremento futuro, anche in relazione allo sviluppo di nuovi modelli basati sull’economia circolare. </a:t>
            </a:r>
          </a:p>
          <a:p>
            <a:pPr>
              <a:lnSpc>
                <a:spcPct val="90000"/>
              </a:lnSpc>
              <a:buFont typeface="Wingdings" panose="05000000000000000000" pitchFamily="2" charset="2"/>
              <a:buChar char="Ø"/>
            </a:pPr>
            <a:r>
              <a:rPr lang="it-IT" sz="1500">
                <a:solidFill>
                  <a:srgbClr val="404040"/>
                </a:solidFill>
                <a:highlight>
                  <a:srgbClr val="00FFFF"/>
                </a:highlight>
              </a:rPr>
              <a:t>Quando si mettono tema esplicitamente ed in modo sistematico (valutazione) i traguardi per la vita, occorre integrare la strategia dell’istruzione entro quella della formazione. </a:t>
            </a:r>
          </a:p>
          <a:p>
            <a:pPr>
              <a:lnSpc>
                <a:spcPct val="90000"/>
              </a:lnSpc>
            </a:pPr>
            <a:endParaRPr lang="it-IT" sz="1500">
              <a:solidFill>
                <a:srgbClr val="404040"/>
              </a:solidFill>
            </a:endParaRPr>
          </a:p>
        </p:txBody>
      </p:sp>
    </p:spTree>
    <p:extLst>
      <p:ext uri="{BB962C8B-B14F-4D97-AF65-F5344CB8AC3E}">
        <p14:creationId xmlns:p14="http://schemas.microsoft.com/office/powerpoint/2010/main" val="37522686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2348E636-DDC3-44FA-8EAC-C6FE3A25E1C7}"/>
              </a:ext>
            </a:extLst>
          </p:cNvPr>
          <p:cNvSpPr>
            <a:spLocks noGrp="1"/>
          </p:cNvSpPr>
          <p:nvPr>
            <p:ph type="title"/>
          </p:nvPr>
        </p:nvSpPr>
        <p:spPr>
          <a:xfrm>
            <a:off x="643467" y="2681103"/>
            <a:ext cx="3363974" cy="1495794"/>
          </a:xfrm>
          <a:noFill/>
          <a:ln>
            <a:solidFill>
              <a:schemeClr val="bg1"/>
            </a:solidFill>
          </a:ln>
        </p:spPr>
        <p:txBody>
          <a:bodyPr wrap="square">
            <a:normAutofit/>
          </a:bodyPr>
          <a:lstStyle/>
          <a:p>
            <a:r>
              <a:rPr lang="it-IT">
                <a:solidFill>
                  <a:schemeClr val="bg1"/>
                </a:solidFill>
              </a:rPr>
              <a:t>Come opera la scuola</a:t>
            </a:r>
          </a:p>
        </p:txBody>
      </p:sp>
      <p:graphicFrame>
        <p:nvGraphicFramePr>
          <p:cNvPr id="5" name="Segnaposto contenuto 2">
            <a:extLst>
              <a:ext uri="{FF2B5EF4-FFF2-40B4-BE49-F238E27FC236}">
                <a16:creationId xmlns:a16="http://schemas.microsoft.com/office/drawing/2014/main" id="{3BEDD36F-407E-4642-A642-099B63D08D13}"/>
              </a:ext>
            </a:extLst>
          </p:cNvPr>
          <p:cNvGraphicFramePr>
            <a:graphicFrameLocks noGrp="1"/>
          </p:cNvGraphicFramePr>
          <p:nvPr>
            <p:ph idx="1"/>
            <p:extLst>
              <p:ext uri="{D42A27DB-BD31-4B8C-83A1-F6EECF244321}">
                <p14:modId xmlns:p14="http://schemas.microsoft.com/office/powerpoint/2010/main" val="2462338567"/>
              </p:ext>
            </p:extLst>
          </p:nvPr>
        </p:nvGraphicFramePr>
        <p:xfrm>
          <a:off x="5619750" y="965200"/>
          <a:ext cx="5607050" cy="492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511021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BF1B03A3-E189-4B7D-8657-5E7F96D0C449}"/>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it-IT" sz="2300" cap="none">
                <a:solidFill>
                  <a:srgbClr val="FFFFFF"/>
                </a:solidFill>
              </a:rPr>
              <a:t>Primo passo</a:t>
            </a:r>
            <a:r>
              <a:rPr lang="it-IT" sz="2300">
                <a:solidFill>
                  <a:srgbClr val="FFFFFF"/>
                </a:solidFill>
              </a:rPr>
              <a:t>:</a:t>
            </a:r>
            <a:br>
              <a:rPr lang="it-IT" sz="2300">
                <a:solidFill>
                  <a:srgbClr val="FFFFFF"/>
                </a:solidFill>
              </a:rPr>
            </a:br>
            <a:r>
              <a:rPr lang="it-IT" sz="2300">
                <a:solidFill>
                  <a:srgbClr val="FFFFFF"/>
                </a:solidFill>
              </a:rPr>
              <a:t>Definizione delle Scelte progettuali </a:t>
            </a:r>
          </a:p>
        </p:txBody>
      </p:sp>
      <p:sp>
        <p:nvSpPr>
          <p:cNvPr id="3" name="Segnaposto contenuto 2">
            <a:extLst>
              <a:ext uri="{FF2B5EF4-FFF2-40B4-BE49-F238E27FC236}">
                <a16:creationId xmlns:a16="http://schemas.microsoft.com/office/drawing/2014/main" id="{DC085AAC-4C44-45B3-97BD-2D69C368C99A}"/>
              </a:ext>
            </a:extLst>
          </p:cNvPr>
          <p:cNvSpPr>
            <a:spLocks noGrp="1"/>
          </p:cNvSpPr>
          <p:nvPr>
            <p:ph idx="1"/>
          </p:nvPr>
        </p:nvSpPr>
        <p:spPr>
          <a:xfrm>
            <a:off x="5591695" y="1402080"/>
            <a:ext cx="5320696" cy="4053840"/>
          </a:xfrm>
        </p:spPr>
        <p:txBody>
          <a:bodyPr anchor="ctr">
            <a:normAutofit/>
          </a:bodyPr>
          <a:lstStyle/>
          <a:p>
            <a:pPr marL="0" indent="0">
              <a:lnSpc>
                <a:spcPct val="90000"/>
              </a:lnSpc>
              <a:buNone/>
            </a:pPr>
            <a:r>
              <a:rPr lang="it-IT" sz="1100" dirty="0"/>
              <a:t>Attività di progettazione da impostare in maniera flessibile in base ai seguenti fattori: contesto territoriale in cui si colloca l’istituto;  scelte generali della scuola (presenti nel PTOF), in particolare alle priorità relative alle </a:t>
            </a:r>
            <a:r>
              <a:rPr lang="it-IT" sz="1100" dirty="0">
                <a:highlight>
                  <a:srgbClr val="00FF00"/>
                </a:highlight>
              </a:rPr>
              <a:t>competenze trasversali da promuovere e in continuo raccordo con le azioni di orientamento</a:t>
            </a:r>
            <a:r>
              <a:rPr lang="it-IT" sz="1100" dirty="0"/>
              <a:t>;  diversa natura e tipologia degli indirizzi di studio (licei, istituti tecnici e istituti professionali) data anche la varietà del monte ore minimo e la possibilità di attuare i percorsi con modalità differenti ed integrate.</a:t>
            </a:r>
          </a:p>
          <a:p>
            <a:pPr marL="0" indent="0">
              <a:lnSpc>
                <a:spcPct val="90000"/>
              </a:lnSpc>
              <a:buNone/>
            </a:pPr>
            <a:r>
              <a:rPr lang="it-IT" sz="1100" dirty="0">
                <a:highlight>
                  <a:srgbClr val="00FF00"/>
                </a:highlight>
              </a:rPr>
              <a:t>I PCTO non sono esperienze isolate collocate in un particolare momento del curriculo</a:t>
            </a:r>
            <a:r>
              <a:rPr lang="it-IT" sz="1100" dirty="0"/>
              <a:t>, ma sono progettati in una prospettiva pluriennale, coerente con il PTOF.  Essi possono prevedere una pluralità di tipologie di collaborazione con enti pubblici e privati, anche del terzo settore, nonché con il mondo del lavoro in contesti organizzativi diversi, anche in filiera o all’estero, in un processo graduale articolato in varie fasi.</a:t>
            </a:r>
          </a:p>
          <a:p>
            <a:pPr marL="0" indent="0">
              <a:lnSpc>
                <a:spcPct val="90000"/>
              </a:lnSpc>
              <a:buNone/>
            </a:pPr>
            <a:r>
              <a:rPr lang="it-IT" sz="1100" dirty="0"/>
              <a:t>Importanza della modalità transnazionale.</a:t>
            </a:r>
          </a:p>
          <a:p>
            <a:pPr marL="0" indent="0">
              <a:lnSpc>
                <a:spcPct val="90000"/>
              </a:lnSpc>
              <a:buNone/>
            </a:pPr>
            <a:r>
              <a:rPr lang="it-IT" sz="1100" dirty="0">
                <a:highlight>
                  <a:srgbClr val="00FF00"/>
                </a:highlight>
              </a:rPr>
              <a:t>Le attività sono integrate in un percorso unitario che miri allo sviluppo di competenze sia trasversali che tecnico-professionali</a:t>
            </a:r>
            <a:r>
              <a:rPr lang="it-IT" sz="1100" dirty="0"/>
              <a:t>, utili allo studente negli studi e nelle scelte di vita, spendibili nel mondo del lavoro e dell’eventuale formazione superiore.</a:t>
            </a:r>
          </a:p>
          <a:p>
            <a:pPr marL="0" indent="0">
              <a:lnSpc>
                <a:spcPct val="90000"/>
              </a:lnSpc>
              <a:buNone/>
            </a:pPr>
            <a:r>
              <a:rPr lang="it-IT" sz="1100" dirty="0"/>
              <a:t>Assumere la flessibilità nell’organizzazione dei percorsi come criterio guida operativo, per consentire una scelta tra più modelli e/o attività. </a:t>
            </a:r>
          </a:p>
          <a:p>
            <a:pPr marL="0" indent="0">
              <a:lnSpc>
                <a:spcPct val="90000"/>
              </a:lnSpc>
              <a:buNone/>
            </a:pPr>
            <a:r>
              <a:rPr lang="it-IT" sz="1100" dirty="0"/>
              <a:t>Ruolo di facilitazione dato dal </a:t>
            </a:r>
            <a:r>
              <a:rPr lang="it-IT" sz="1100" dirty="0">
                <a:highlight>
                  <a:srgbClr val="00FF00"/>
                </a:highlight>
              </a:rPr>
              <a:t>Comitato Tecnico Scientifico (CTS) o del Comitato Scientifico (CS). </a:t>
            </a:r>
          </a:p>
        </p:txBody>
      </p:sp>
    </p:spTree>
    <p:extLst>
      <p:ext uri="{BB962C8B-B14F-4D97-AF65-F5344CB8AC3E}">
        <p14:creationId xmlns:p14="http://schemas.microsoft.com/office/powerpoint/2010/main" val="21069372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3">
            <a:extLst>
              <a:ext uri="{FF2B5EF4-FFF2-40B4-BE49-F238E27FC236}">
                <a16:creationId xmlns:a16="http://schemas.microsoft.com/office/drawing/2014/main" id="{2DB3F8C2-D7B2-44AD-9A32-5BF83F02E105}"/>
              </a:ext>
            </a:extLst>
          </p:cNvPr>
          <p:cNvSpPr>
            <a:spLocks noChangeArrowheads="1"/>
          </p:cNvSpPr>
          <p:nvPr/>
        </p:nvSpPr>
        <p:spPr bwMode="auto">
          <a:xfrm>
            <a:off x="0" y="-218152"/>
            <a:ext cx="12191999" cy="7294305"/>
          </a:xfrm>
          <a:prstGeom prst="rect">
            <a:avLst/>
          </a:prstGeom>
          <a:solidFill>
            <a:srgbClr val="99CCFF"/>
          </a:solidFill>
          <a:ln>
            <a:noFill/>
          </a:ln>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it-IT" altLang="it-IT"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altLang="it-IT"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STRATEGIA PCTO</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it-IT" altLang="it-IT"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Compito </a:t>
            </a:r>
            <a:endParaRPr kumimoji="0" lang="it-IT" altLang="it-IT"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b="0" i="1" u="none" strike="noStrike" cap="none" normalizeH="0" baseline="0" dirty="0">
                <a:ln>
                  <a:noFill/>
                </a:ln>
                <a:solidFill>
                  <a:srgbClr val="262626"/>
                </a:solidFill>
                <a:effectLst/>
                <a:latin typeface="Calibri" panose="020F0502020204030204" pitchFamily="34" charset="0"/>
                <a:ea typeface="Times New Roman" panose="02020603050405020304" pitchFamily="18" charset="0"/>
                <a:cs typeface="Calibri" panose="020F0502020204030204" pitchFamily="34" charset="0"/>
              </a:rPr>
              <a:t>Definire le scelte progettuali della scuola in base a: indirizzi di studio, bisogni formativi dell’utenza, caratteristiche del contesto socio-economico di riferimento.</a:t>
            </a:r>
            <a:endParaRPr kumimoji="0" lang="it-IT" altLang="it-IT"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b="0" i="1"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(progetti, eventi, orientamento, mondo del lavoro, non profit, orientamento, impresa simulata, service learning, educazione finanziaria…)</a:t>
            </a:r>
            <a:endParaRPr kumimoji="0" lang="it-IT" altLang="it-IT" b="0" i="1"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Traguardi per la vita</a:t>
            </a:r>
            <a:endParaRPr kumimoji="0" lang="it-IT" altLang="it-IT"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b="0" i="1"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Qualità che si intendono formare nell’allievo al termine del percorso degli studi, orientandosi alle competenze trasversali ed agli scopi dell’orientamento </a:t>
            </a:r>
            <a:endParaRPr kumimoji="0" lang="it-IT" altLang="it-IT"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Legame tra assi/discipline e traguardi per la vita</a:t>
            </a:r>
            <a:endParaRPr kumimoji="0" lang="it-IT" altLang="it-IT"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b="0" i="1"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In che modo gli assi/discipline concorrono al perseguimento dei traguardi della vita </a:t>
            </a:r>
            <a:endParaRPr kumimoji="0" lang="it-IT" altLang="it-IT"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Campi della crescita umana (da cui derivano i percorsi)</a:t>
            </a:r>
            <a:endParaRPr kumimoji="0" lang="it-IT" altLang="it-IT"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it-IT" altLang="it-IT"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Cura di sé, </a:t>
            </a:r>
            <a:endParaRPr kumimoji="0" lang="it-IT" altLang="it-IT"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it-IT" altLang="it-IT"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cooperazione, </a:t>
            </a:r>
            <a:endParaRPr kumimoji="0" lang="it-IT" altLang="it-IT"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it-IT" altLang="it-IT"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progettualità, </a:t>
            </a:r>
            <a:endParaRPr kumimoji="0" lang="it-IT" altLang="it-IT"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it-IT" altLang="it-IT"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impegno per la comunità, </a:t>
            </a:r>
            <a:endParaRPr kumimoji="0" lang="it-IT" altLang="it-IT"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it-IT" altLang="it-IT"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progetto personale </a:t>
            </a:r>
            <a:endParaRPr kumimoji="0" lang="it-IT" altLang="it-IT"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Progressione per tappe di crescita </a:t>
            </a:r>
            <a:endParaRPr kumimoji="0" lang="it-IT" altLang="it-IT"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it-IT" altLang="it-IT"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Alleanze</a:t>
            </a:r>
            <a:endParaRPr kumimoji="0" lang="it-IT" altLang="it-IT"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Quale collaborazione si instaura con le famiglie ed i soggetti della comunità nella definizione dei percorsi formativi </a:t>
            </a:r>
            <a:endParaRPr kumimoji="0" lang="it-IT" altLang="it-IT"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it-IT" altLang="it-IT"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Punto d’ingaggio e gradualità </a:t>
            </a:r>
            <a:endParaRPr kumimoji="0" lang="it-IT" altLang="it-IT"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Qual è l’avvio del percorso e con quali progressioni successive.</a:t>
            </a:r>
            <a:endParaRPr kumimoji="0" lang="it-IT" altLang="it-IT"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36088263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Rectangle 18">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70A03539-60AB-4E43-B8D6-1CB690D1DFD9}"/>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it-IT" cap="none">
                <a:solidFill>
                  <a:srgbClr val="FFFFFF"/>
                </a:solidFill>
              </a:rPr>
              <a:t>Secondo passo</a:t>
            </a:r>
            <a:r>
              <a:rPr lang="it-IT">
                <a:solidFill>
                  <a:srgbClr val="FFFFFF"/>
                </a:solidFill>
              </a:rPr>
              <a:t>:</a:t>
            </a:r>
            <a:br>
              <a:rPr lang="it-IT">
                <a:solidFill>
                  <a:srgbClr val="FFFFFF"/>
                </a:solidFill>
              </a:rPr>
            </a:br>
            <a:r>
              <a:rPr lang="it-IT">
                <a:solidFill>
                  <a:srgbClr val="FFFFFF"/>
                </a:solidFill>
              </a:rPr>
              <a:t>raccordo integrato</a:t>
            </a:r>
          </a:p>
        </p:txBody>
      </p:sp>
      <p:sp>
        <p:nvSpPr>
          <p:cNvPr id="3" name="Segnaposto contenuto 2">
            <a:extLst>
              <a:ext uri="{FF2B5EF4-FFF2-40B4-BE49-F238E27FC236}">
                <a16:creationId xmlns:a16="http://schemas.microsoft.com/office/drawing/2014/main" id="{43C4B864-384E-4252-89B7-2A3E194963B3}"/>
              </a:ext>
            </a:extLst>
          </p:cNvPr>
          <p:cNvSpPr>
            <a:spLocks noGrp="1"/>
          </p:cNvSpPr>
          <p:nvPr>
            <p:ph idx="1"/>
          </p:nvPr>
        </p:nvSpPr>
        <p:spPr>
          <a:xfrm>
            <a:off x="5591695" y="1402080"/>
            <a:ext cx="5320696" cy="4053840"/>
          </a:xfrm>
        </p:spPr>
        <p:txBody>
          <a:bodyPr anchor="ctr">
            <a:normAutofit/>
          </a:bodyPr>
          <a:lstStyle/>
          <a:p>
            <a:pPr marL="0" indent="0">
              <a:lnSpc>
                <a:spcPct val="90000"/>
              </a:lnSpc>
              <a:buNone/>
            </a:pPr>
            <a:r>
              <a:rPr lang="it-IT"/>
              <a:t>Essi possono prevedere una pluralità di tipologie di collaborazione con enti pubblici e privati:</a:t>
            </a:r>
          </a:p>
          <a:p>
            <a:pPr>
              <a:lnSpc>
                <a:spcPct val="90000"/>
              </a:lnSpc>
            </a:pPr>
            <a:r>
              <a:rPr lang="it-IT"/>
              <a:t>con il </a:t>
            </a:r>
            <a:r>
              <a:rPr lang="it-IT">
                <a:highlight>
                  <a:srgbClr val="00FF00"/>
                </a:highlight>
              </a:rPr>
              <a:t>mondo del lavoro </a:t>
            </a:r>
            <a:r>
              <a:rPr lang="it-IT"/>
              <a:t>(incontro con esperti, visite aziendali, ricerca sul campo, simulazione di impresa, project work in e con l’impresa, tirocini, progetti di imprenditorialità, ecc.) in contesti organizzativi diversi, anche in filiera o all’estero, in un processo graduale articolato in varie fasi.</a:t>
            </a:r>
          </a:p>
          <a:p>
            <a:pPr>
              <a:lnSpc>
                <a:spcPct val="90000"/>
              </a:lnSpc>
            </a:pPr>
            <a:r>
              <a:rPr lang="it-IT"/>
              <a:t>Risulta di significativa importanza anche la realizzazione dei percorsi PCTO in collaborazione </a:t>
            </a:r>
            <a:r>
              <a:rPr lang="it-IT">
                <a:highlight>
                  <a:srgbClr val="00FF00"/>
                </a:highlight>
              </a:rPr>
              <a:t>con i soggetti operanti nel Terzo Settore</a:t>
            </a:r>
            <a:r>
              <a:rPr lang="it-IT"/>
              <a:t>, quali enti, associazioni e organizzazioni di volontariato, che rappresentano una realtà sociale, economica e culturale in continua evoluzione.</a:t>
            </a:r>
          </a:p>
        </p:txBody>
      </p:sp>
    </p:spTree>
    <p:extLst>
      <p:ext uri="{BB962C8B-B14F-4D97-AF65-F5344CB8AC3E}">
        <p14:creationId xmlns:p14="http://schemas.microsoft.com/office/powerpoint/2010/main" val="28147275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D387D017-FCC6-4B24-AAC8-F38449BC6CFC}"/>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it-IT" cap="none">
                <a:solidFill>
                  <a:srgbClr val="FFFFFF"/>
                </a:solidFill>
              </a:rPr>
              <a:t>Terzo passo</a:t>
            </a:r>
            <a:r>
              <a:rPr lang="it-IT">
                <a:solidFill>
                  <a:srgbClr val="FFFFFF"/>
                </a:solidFill>
              </a:rPr>
              <a:t>:</a:t>
            </a:r>
            <a:br>
              <a:rPr lang="it-IT">
                <a:solidFill>
                  <a:srgbClr val="FFFFFF"/>
                </a:solidFill>
              </a:rPr>
            </a:br>
            <a:r>
              <a:rPr lang="it-IT">
                <a:solidFill>
                  <a:srgbClr val="FFFFFF"/>
                </a:solidFill>
              </a:rPr>
              <a:t>progetto educativo integrato</a:t>
            </a:r>
          </a:p>
        </p:txBody>
      </p:sp>
      <p:sp>
        <p:nvSpPr>
          <p:cNvPr id="3" name="Segnaposto contenuto 2">
            <a:extLst>
              <a:ext uri="{FF2B5EF4-FFF2-40B4-BE49-F238E27FC236}">
                <a16:creationId xmlns:a16="http://schemas.microsoft.com/office/drawing/2014/main" id="{CD1F81CC-B496-4181-8D32-161B5FC2D2E4}"/>
              </a:ext>
            </a:extLst>
          </p:cNvPr>
          <p:cNvSpPr>
            <a:spLocks noGrp="1"/>
          </p:cNvSpPr>
          <p:nvPr>
            <p:ph idx="1"/>
          </p:nvPr>
        </p:nvSpPr>
        <p:spPr>
          <a:xfrm>
            <a:off x="5591695" y="1402080"/>
            <a:ext cx="5320696" cy="4053840"/>
          </a:xfrm>
        </p:spPr>
        <p:txBody>
          <a:bodyPr anchor="ctr">
            <a:normAutofit/>
          </a:bodyPr>
          <a:lstStyle/>
          <a:p>
            <a:pPr>
              <a:lnSpc>
                <a:spcPct val="90000"/>
              </a:lnSpc>
            </a:pPr>
            <a:r>
              <a:rPr lang="it-IT" sz="1100"/>
              <a:t>Percorsi curriculari integrati da realizzare in contesti operativi anche differenti, connotati da una forte integrazione ed equivalenza formativa. </a:t>
            </a:r>
          </a:p>
          <a:p>
            <a:pPr>
              <a:lnSpc>
                <a:spcPct val="90000"/>
              </a:lnSpc>
            </a:pPr>
            <a:r>
              <a:rPr lang="it-IT" sz="1100"/>
              <a:t>Coerenza con il </a:t>
            </a:r>
            <a:r>
              <a:rPr lang="it-IT" sz="1100">
                <a:highlight>
                  <a:srgbClr val="00FF00"/>
                </a:highlight>
              </a:rPr>
              <a:t>Patto educativo di corresponsabilità</a:t>
            </a:r>
            <a:r>
              <a:rPr lang="it-IT" sz="1100"/>
              <a:t>, sottoscritto dallo studente e dalla famiglia all’atto dell’iscrizione. Per quanto riguarda le attività svolte presso strutture ospitanti, la progettazione segue gli orientamenti della </a:t>
            </a:r>
            <a:r>
              <a:rPr lang="it-IT" sz="1100">
                <a:highlight>
                  <a:srgbClr val="00FF00"/>
                </a:highlight>
              </a:rPr>
              <a:t>Carta dei diritti e dei doveri degli studenti </a:t>
            </a:r>
            <a:r>
              <a:rPr lang="it-IT" sz="1100"/>
              <a:t>impegnati nei percorsi.</a:t>
            </a:r>
          </a:p>
          <a:p>
            <a:pPr>
              <a:lnSpc>
                <a:spcPct val="90000"/>
              </a:lnSpc>
            </a:pPr>
            <a:r>
              <a:rPr lang="it-IT" sz="1100"/>
              <a:t>Principio della </a:t>
            </a:r>
            <a:r>
              <a:rPr lang="it-IT" sz="1100">
                <a:highlight>
                  <a:srgbClr val="00FF00"/>
                </a:highlight>
              </a:rPr>
              <a:t>co-progettazione </a:t>
            </a:r>
            <a:r>
              <a:rPr lang="it-IT" sz="1100"/>
              <a:t>che si propone di coinvolgere in modo attivo tali soggetti in ordine alla responsabilità educativa dei percorsi. Il periodo effettuato in contesti lavorativi nella struttura prescelta rimane sotto la responsabilità di ogni singola istituzione scolastica ed è regolato sulla base di apposite convenzioni. </a:t>
            </a:r>
          </a:p>
          <a:p>
            <a:pPr>
              <a:lnSpc>
                <a:spcPct val="90000"/>
              </a:lnSpc>
            </a:pPr>
            <a:r>
              <a:rPr lang="it-IT" sz="1100"/>
              <a:t>I percorsi di PCTO sono articolati secondo criteri di gradualità e progressività </a:t>
            </a:r>
            <a:r>
              <a:rPr lang="it-IT" sz="1100">
                <a:highlight>
                  <a:srgbClr val="00FF00"/>
                </a:highlight>
              </a:rPr>
              <a:t>che rispettino lo sviluppo personale, culturale e professionale degli allievi </a:t>
            </a:r>
            <a:r>
              <a:rPr lang="it-IT" sz="1100"/>
              <a:t>in relazione alla loro età e sono dimensionati tenendo conto degli obiettivi formativi dei diversi percorsi di studio.  Anche per questo, le attività previste dal percorso, in aula e nelle eventuali strutture esterne o ospitanti, devono essere </a:t>
            </a:r>
            <a:r>
              <a:rPr lang="it-IT" sz="1100">
                <a:highlight>
                  <a:srgbClr val="00FF00"/>
                </a:highlight>
              </a:rPr>
              <a:t>condivise non solo con i docenti della scuola (e dai responsabili degli eventuali enti ospitanti), ma anche con lo studente</a:t>
            </a:r>
            <a:r>
              <a:rPr lang="it-IT" sz="1100"/>
              <a:t>, che assume così una consapevolezza e una responsabilità diretta nei confronti del proprio apprendimento. </a:t>
            </a:r>
          </a:p>
        </p:txBody>
      </p:sp>
    </p:spTree>
    <p:extLst>
      <p:ext uri="{BB962C8B-B14F-4D97-AF65-F5344CB8AC3E}">
        <p14:creationId xmlns:p14="http://schemas.microsoft.com/office/powerpoint/2010/main" val="20856476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a:extLst>
              <a:ext uri="{FF2B5EF4-FFF2-40B4-BE49-F238E27FC236}">
                <a16:creationId xmlns:a16="http://schemas.microsoft.com/office/drawing/2014/main" id="{07A1A4DA-967E-40E2-90BF-3C21EBD3CF08}"/>
              </a:ext>
            </a:extLst>
          </p:cNvPr>
          <p:cNvGraphicFramePr>
            <a:graphicFrameLocks noGrp="1"/>
          </p:cNvGraphicFramePr>
          <p:nvPr>
            <p:extLst>
              <p:ext uri="{D42A27DB-BD31-4B8C-83A1-F6EECF244321}">
                <p14:modId xmlns:p14="http://schemas.microsoft.com/office/powerpoint/2010/main" val="816334852"/>
              </p:ext>
            </p:extLst>
          </p:nvPr>
        </p:nvGraphicFramePr>
        <p:xfrm>
          <a:off x="1" y="696655"/>
          <a:ext cx="12191999" cy="6161345"/>
        </p:xfrm>
        <a:graphic>
          <a:graphicData uri="http://schemas.openxmlformats.org/drawingml/2006/table">
            <a:tbl>
              <a:tblPr firstRow="1" firstCol="1" bandRow="1">
                <a:tableStyleId>{5C22544A-7EE6-4342-B048-85BDC9FD1C3A}</a:tableStyleId>
              </a:tblPr>
              <a:tblGrid>
                <a:gridCol w="3061773">
                  <a:extLst>
                    <a:ext uri="{9D8B030D-6E8A-4147-A177-3AD203B41FA5}">
                      <a16:colId xmlns:a16="http://schemas.microsoft.com/office/drawing/2014/main" val="3612225142"/>
                    </a:ext>
                  </a:extLst>
                </a:gridCol>
                <a:gridCol w="1383263">
                  <a:extLst>
                    <a:ext uri="{9D8B030D-6E8A-4147-A177-3AD203B41FA5}">
                      <a16:colId xmlns:a16="http://schemas.microsoft.com/office/drawing/2014/main" val="2278069329"/>
                    </a:ext>
                  </a:extLst>
                </a:gridCol>
                <a:gridCol w="1394454">
                  <a:extLst>
                    <a:ext uri="{9D8B030D-6E8A-4147-A177-3AD203B41FA5}">
                      <a16:colId xmlns:a16="http://schemas.microsoft.com/office/drawing/2014/main" val="2845065598"/>
                    </a:ext>
                  </a:extLst>
                </a:gridCol>
                <a:gridCol w="1382403">
                  <a:extLst>
                    <a:ext uri="{9D8B030D-6E8A-4147-A177-3AD203B41FA5}">
                      <a16:colId xmlns:a16="http://schemas.microsoft.com/office/drawing/2014/main" val="2275623261"/>
                    </a:ext>
                  </a:extLst>
                </a:gridCol>
                <a:gridCol w="1535620">
                  <a:extLst>
                    <a:ext uri="{9D8B030D-6E8A-4147-A177-3AD203B41FA5}">
                      <a16:colId xmlns:a16="http://schemas.microsoft.com/office/drawing/2014/main" val="1141122382"/>
                    </a:ext>
                  </a:extLst>
                </a:gridCol>
                <a:gridCol w="1443516">
                  <a:extLst>
                    <a:ext uri="{9D8B030D-6E8A-4147-A177-3AD203B41FA5}">
                      <a16:colId xmlns:a16="http://schemas.microsoft.com/office/drawing/2014/main" val="3372752347"/>
                    </a:ext>
                  </a:extLst>
                </a:gridCol>
                <a:gridCol w="1990970">
                  <a:extLst>
                    <a:ext uri="{9D8B030D-6E8A-4147-A177-3AD203B41FA5}">
                      <a16:colId xmlns:a16="http://schemas.microsoft.com/office/drawing/2014/main" val="3460063766"/>
                    </a:ext>
                  </a:extLst>
                </a:gridCol>
              </a:tblGrid>
              <a:tr h="739370">
                <a:tc>
                  <a:txBody>
                    <a:bodyPr/>
                    <a:lstStyle/>
                    <a:p>
                      <a:pPr algn="ctr">
                        <a:lnSpc>
                          <a:spcPct val="107000"/>
                        </a:lnSpc>
                        <a:spcAft>
                          <a:spcPts val="0"/>
                        </a:spcAft>
                      </a:pPr>
                      <a:r>
                        <a:rPr lang="it-IT" sz="1600" cap="small" dirty="0">
                          <a:effectLst/>
                        </a:rPr>
                        <a:t>Compiti di realtà</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526" marR="41526" marT="0" marB="0">
                    <a:solidFill>
                      <a:srgbClr val="00B0F0"/>
                    </a:solidFill>
                  </a:tcPr>
                </a:tc>
                <a:tc>
                  <a:txBody>
                    <a:bodyPr/>
                    <a:lstStyle/>
                    <a:p>
                      <a:pPr algn="ctr">
                        <a:lnSpc>
                          <a:spcPct val="107000"/>
                        </a:lnSpc>
                        <a:spcAft>
                          <a:spcPts val="0"/>
                        </a:spcAft>
                      </a:pPr>
                      <a:r>
                        <a:rPr lang="it-IT" sz="1600" cap="small" dirty="0">
                          <a:effectLst/>
                        </a:rPr>
                        <a:t>dove </a:t>
                      </a:r>
                      <a:endParaRPr lang="it-IT" sz="1600" dirty="0">
                        <a:effectLst/>
                      </a:endParaRPr>
                    </a:p>
                    <a:p>
                      <a:pPr algn="ctr">
                        <a:lnSpc>
                          <a:spcPct val="107000"/>
                        </a:lnSpc>
                        <a:spcAft>
                          <a:spcPts val="0"/>
                        </a:spcAft>
                      </a:pPr>
                      <a:r>
                        <a:rPr lang="it-IT" sz="1600" cap="small" dirty="0">
                          <a:effectLst/>
                        </a:rPr>
                        <a:t> </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526" marR="41526" marT="0" marB="0">
                    <a:solidFill>
                      <a:srgbClr val="00B0F0"/>
                    </a:solidFill>
                  </a:tcPr>
                </a:tc>
                <a:tc>
                  <a:txBody>
                    <a:bodyPr/>
                    <a:lstStyle/>
                    <a:p>
                      <a:pPr algn="ctr">
                        <a:lnSpc>
                          <a:spcPct val="107000"/>
                        </a:lnSpc>
                        <a:spcAft>
                          <a:spcPts val="0"/>
                        </a:spcAft>
                      </a:pPr>
                      <a:r>
                        <a:rPr lang="it-IT" sz="1600" cap="small" dirty="0">
                          <a:effectLst/>
                        </a:rPr>
                        <a:t>orari </a:t>
                      </a:r>
                      <a:endParaRPr lang="it-IT" sz="1600" dirty="0">
                        <a:effectLst/>
                      </a:endParaRPr>
                    </a:p>
                    <a:p>
                      <a:pPr algn="ctr">
                        <a:lnSpc>
                          <a:spcPct val="107000"/>
                        </a:lnSpc>
                        <a:spcAft>
                          <a:spcPts val="0"/>
                        </a:spcAft>
                      </a:pPr>
                      <a:r>
                        <a:rPr lang="it-IT" sz="1600" cap="small" dirty="0">
                          <a:effectLst/>
                        </a:rPr>
                        <a:t> </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526" marR="41526" marT="0" marB="0">
                    <a:solidFill>
                      <a:srgbClr val="00B0F0"/>
                    </a:solidFill>
                  </a:tcPr>
                </a:tc>
                <a:tc>
                  <a:txBody>
                    <a:bodyPr/>
                    <a:lstStyle/>
                    <a:p>
                      <a:pPr algn="ctr">
                        <a:lnSpc>
                          <a:spcPct val="107000"/>
                        </a:lnSpc>
                        <a:spcAft>
                          <a:spcPts val="0"/>
                        </a:spcAft>
                      </a:pPr>
                      <a:r>
                        <a:rPr lang="it-IT" sz="1600" cap="small" dirty="0">
                          <a:effectLst/>
                        </a:rPr>
                        <a:t> </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526" marR="41526" marT="0" marB="0">
                    <a:solidFill>
                      <a:srgbClr val="00B0F0"/>
                    </a:solidFill>
                  </a:tcPr>
                </a:tc>
                <a:tc>
                  <a:txBody>
                    <a:bodyPr/>
                    <a:lstStyle/>
                    <a:p>
                      <a:pPr algn="ctr">
                        <a:lnSpc>
                          <a:spcPct val="107000"/>
                        </a:lnSpc>
                        <a:spcAft>
                          <a:spcPts val="0"/>
                        </a:spcAft>
                      </a:pPr>
                      <a:r>
                        <a:rPr lang="it-IT" sz="1600" cap="small" dirty="0">
                          <a:effectLst/>
                        </a:rPr>
                        <a:t>tutor interno </a:t>
                      </a:r>
                      <a:endParaRPr lang="it-IT" sz="1600" dirty="0">
                        <a:effectLst/>
                      </a:endParaRPr>
                    </a:p>
                    <a:p>
                      <a:pPr algn="ctr">
                        <a:lnSpc>
                          <a:spcPct val="107000"/>
                        </a:lnSpc>
                        <a:spcAft>
                          <a:spcPts val="0"/>
                        </a:spcAft>
                      </a:pPr>
                      <a:r>
                        <a:rPr lang="it-IT" sz="1600" cap="small" dirty="0">
                          <a:effectLst/>
                        </a:rPr>
                        <a:t> </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526" marR="41526" marT="0" marB="0">
                    <a:solidFill>
                      <a:srgbClr val="00B0F0"/>
                    </a:solidFill>
                  </a:tcPr>
                </a:tc>
                <a:tc>
                  <a:txBody>
                    <a:bodyPr/>
                    <a:lstStyle/>
                    <a:p>
                      <a:pPr algn="ctr">
                        <a:lnSpc>
                          <a:spcPct val="107000"/>
                        </a:lnSpc>
                        <a:spcAft>
                          <a:spcPts val="0"/>
                        </a:spcAft>
                      </a:pPr>
                      <a:r>
                        <a:rPr lang="it-IT" sz="1600" cap="small" dirty="0">
                          <a:effectLst/>
                        </a:rPr>
                        <a:t>tutor esterno </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526" marR="41526" marT="0" marB="0">
                    <a:solidFill>
                      <a:srgbClr val="00B0F0"/>
                    </a:solidFill>
                  </a:tcPr>
                </a:tc>
                <a:tc>
                  <a:txBody>
                    <a:bodyPr/>
                    <a:lstStyle/>
                    <a:p>
                      <a:pPr algn="ctr">
                        <a:lnSpc>
                          <a:spcPct val="107000"/>
                        </a:lnSpc>
                        <a:spcAft>
                          <a:spcPts val="0"/>
                        </a:spcAft>
                      </a:pPr>
                      <a:r>
                        <a:rPr lang="it-IT" sz="1600" cap="small" dirty="0">
                          <a:effectLst/>
                        </a:rPr>
                        <a:t>prodotti / evidenze</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526" marR="41526" marT="0" marB="0">
                    <a:solidFill>
                      <a:srgbClr val="00B0F0"/>
                    </a:solidFill>
                  </a:tcPr>
                </a:tc>
                <a:extLst>
                  <a:ext uri="{0D108BD9-81ED-4DB2-BD59-A6C34878D82A}">
                    <a16:rowId xmlns:a16="http://schemas.microsoft.com/office/drawing/2014/main" val="1765717139"/>
                  </a:ext>
                </a:extLst>
              </a:tr>
              <a:tr h="238328">
                <a:tc gridSpan="7">
                  <a:txBody>
                    <a:bodyPr/>
                    <a:lstStyle/>
                    <a:p>
                      <a:pPr algn="ctr">
                        <a:lnSpc>
                          <a:spcPct val="107000"/>
                        </a:lnSpc>
                        <a:spcAft>
                          <a:spcPts val="0"/>
                        </a:spcAft>
                      </a:pPr>
                      <a:r>
                        <a:rPr lang="it-IT" sz="1600" dirty="0">
                          <a:effectLst/>
                        </a:rPr>
                        <a:t>QUINTO ANNO</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526" marR="41526" marT="0" marB="0">
                    <a:solidFill>
                      <a:srgbClr val="92D050"/>
                    </a:solid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3431726723"/>
                  </a:ext>
                </a:extLst>
              </a:tr>
              <a:tr h="735528">
                <a:tc>
                  <a:txBody>
                    <a:bodyPr/>
                    <a:lstStyle/>
                    <a:p>
                      <a:pPr>
                        <a:lnSpc>
                          <a:spcPct val="107000"/>
                        </a:lnSpc>
                        <a:spcAft>
                          <a:spcPts val="0"/>
                        </a:spcAft>
                      </a:pPr>
                      <a:r>
                        <a:rPr lang="it-IT" sz="1600" dirty="0">
                          <a:effectLst/>
                        </a:rPr>
                        <a:t> </a:t>
                      </a:r>
                    </a:p>
                    <a:p>
                      <a:pPr>
                        <a:lnSpc>
                          <a:spcPct val="107000"/>
                        </a:lnSpc>
                        <a:spcAft>
                          <a:spcPts val="0"/>
                        </a:spcAft>
                      </a:pPr>
                      <a:r>
                        <a:rPr lang="it-IT" sz="1600" dirty="0">
                          <a:effectLst/>
                        </a:rPr>
                        <a:t> </a:t>
                      </a:r>
                    </a:p>
                    <a:p>
                      <a:pPr>
                        <a:lnSpc>
                          <a:spcPct val="107000"/>
                        </a:lnSpc>
                        <a:spcAft>
                          <a:spcPts val="0"/>
                        </a:spcAft>
                      </a:pPr>
                      <a:endParaRPr lang="it-IT" sz="1600" dirty="0">
                        <a:effectLst/>
                      </a:endParaRPr>
                    </a:p>
                  </a:txBody>
                  <a:tcPr marL="41526" marR="41526" marT="0" marB="0">
                    <a:solidFill>
                      <a:srgbClr val="FFC000"/>
                    </a:solidFill>
                  </a:tcPr>
                </a:tc>
                <a:tc>
                  <a:txBody>
                    <a:bodyPr/>
                    <a:lstStyle/>
                    <a:p>
                      <a:pPr>
                        <a:lnSpc>
                          <a:spcPct val="107000"/>
                        </a:lnSpc>
                        <a:spcAft>
                          <a:spcPts val="0"/>
                        </a:spcAft>
                      </a:pPr>
                      <a:r>
                        <a:rPr lang="it-IT" sz="1600" dirty="0">
                          <a:effectLst/>
                        </a:rPr>
                        <a:t> </a:t>
                      </a:r>
                    </a:p>
                    <a:p>
                      <a:pPr>
                        <a:lnSpc>
                          <a:spcPct val="107000"/>
                        </a:lnSpc>
                        <a:spcAft>
                          <a:spcPts val="0"/>
                        </a:spcAft>
                      </a:pPr>
                      <a:endParaRPr lang="it-IT" sz="1600" dirty="0">
                        <a:effectLst/>
                      </a:endParaRPr>
                    </a:p>
                  </a:txBody>
                  <a:tcPr marL="41526" marR="41526" marT="0" marB="0">
                    <a:solidFill>
                      <a:srgbClr val="FFC000"/>
                    </a:solidFill>
                  </a:tcPr>
                </a:tc>
                <a:tc>
                  <a:txBody>
                    <a:bodyPr/>
                    <a:lstStyle/>
                    <a:p>
                      <a:pPr>
                        <a:lnSpc>
                          <a:spcPct val="107000"/>
                        </a:lnSpc>
                        <a:spcAft>
                          <a:spcPts val="0"/>
                        </a:spcAft>
                      </a:pPr>
                      <a:r>
                        <a:rPr lang="it-IT" sz="1600" dirty="0">
                          <a:effectLst/>
                        </a:rPr>
                        <a:t> </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526" marR="41526" marT="0" marB="0">
                    <a:solidFill>
                      <a:srgbClr val="FFC000"/>
                    </a:solidFill>
                  </a:tcPr>
                </a:tc>
                <a:tc>
                  <a:txBody>
                    <a:bodyPr/>
                    <a:lstStyle/>
                    <a:p>
                      <a:pPr>
                        <a:lnSpc>
                          <a:spcPct val="107000"/>
                        </a:lnSpc>
                        <a:spcAft>
                          <a:spcPts val="0"/>
                        </a:spcAft>
                      </a:pPr>
                      <a:r>
                        <a:rPr lang="it-IT" sz="1600" dirty="0">
                          <a:effectLst/>
                        </a:rPr>
                        <a:t> </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526" marR="41526" marT="0" marB="0">
                    <a:solidFill>
                      <a:srgbClr val="FFC000"/>
                    </a:solidFill>
                  </a:tcPr>
                </a:tc>
                <a:tc>
                  <a:txBody>
                    <a:bodyPr/>
                    <a:lstStyle/>
                    <a:p>
                      <a:pPr>
                        <a:lnSpc>
                          <a:spcPct val="107000"/>
                        </a:lnSpc>
                        <a:spcAft>
                          <a:spcPts val="0"/>
                        </a:spcAft>
                      </a:pPr>
                      <a:r>
                        <a:rPr lang="it-IT" sz="1600" dirty="0">
                          <a:effectLst/>
                        </a:rPr>
                        <a:t> </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526" marR="41526" marT="0" marB="0">
                    <a:solidFill>
                      <a:srgbClr val="FFC000"/>
                    </a:solidFill>
                  </a:tcPr>
                </a:tc>
                <a:tc>
                  <a:txBody>
                    <a:bodyPr/>
                    <a:lstStyle/>
                    <a:p>
                      <a:pPr>
                        <a:lnSpc>
                          <a:spcPct val="107000"/>
                        </a:lnSpc>
                        <a:spcAft>
                          <a:spcPts val="0"/>
                        </a:spcAft>
                      </a:pPr>
                      <a:r>
                        <a:rPr lang="it-IT" sz="1600" dirty="0">
                          <a:effectLst/>
                        </a:rPr>
                        <a:t> </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526" marR="41526" marT="0" marB="0">
                    <a:solidFill>
                      <a:srgbClr val="FFC000"/>
                    </a:solidFill>
                  </a:tcPr>
                </a:tc>
                <a:tc>
                  <a:txBody>
                    <a:bodyPr/>
                    <a:lstStyle/>
                    <a:p>
                      <a:pPr>
                        <a:lnSpc>
                          <a:spcPct val="107000"/>
                        </a:lnSpc>
                        <a:spcAft>
                          <a:spcPts val="0"/>
                        </a:spcAft>
                      </a:pPr>
                      <a:r>
                        <a:rPr lang="it-IT" sz="1600" dirty="0">
                          <a:effectLst/>
                        </a:rPr>
                        <a:t> </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526" marR="41526" marT="0" marB="0">
                    <a:solidFill>
                      <a:srgbClr val="FFC000"/>
                    </a:solidFill>
                  </a:tcPr>
                </a:tc>
                <a:extLst>
                  <a:ext uri="{0D108BD9-81ED-4DB2-BD59-A6C34878D82A}">
                    <a16:rowId xmlns:a16="http://schemas.microsoft.com/office/drawing/2014/main" val="194117344"/>
                  </a:ext>
                </a:extLst>
              </a:tr>
              <a:tr h="608607">
                <a:tc gridSpan="7">
                  <a:txBody>
                    <a:bodyPr/>
                    <a:lstStyle/>
                    <a:p>
                      <a:pPr algn="just">
                        <a:lnSpc>
                          <a:spcPct val="107000"/>
                        </a:lnSpc>
                        <a:spcAft>
                          <a:spcPts val="0"/>
                        </a:spcAft>
                      </a:pPr>
                      <a:r>
                        <a:rPr lang="it-IT" sz="1600" dirty="0">
                          <a:effectLst/>
                        </a:rPr>
                        <a:t>Valutazione e ricadute (assi / discipline e condotta)</a:t>
                      </a:r>
                    </a:p>
                    <a:p>
                      <a:pPr algn="just">
                        <a:lnSpc>
                          <a:spcPct val="107000"/>
                        </a:lnSpc>
                        <a:spcAft>
                          <a:spcPts val="0"/>
                        </a:spcAft>
                      </a:pPr>
                      <a:r>
                        <a:rPr lang="it-IT" sz="1600" dirty="0">
                          <a:effectLst/>
                        </a:rPr>
                        <a:t>Elaborato per l’esame</a:t>
                      </a:r>
                    </a:p>
                  </a:txBody>
                  <a:tcPr marL="41526" marR="41526" marT="0" marB="0">
                    <a:solidFill>
                      <a:srgbClr val="99CCFF"/>
                    </a:solid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3299718764"/>
                  </a:ext>
                </a:extLst>
              </a:tr>
              <a:tr h="238328">
                <a:tc gridSpan="7">
                  <a:txBody>
                    <a:bodyPr/>
                    <a:lstStyle/>
                    <a:p>
                      <a:pPr algn="ctr">
                        <a:lnSpc>
                          <a:spcPct val="107000"/>
                        </a:lnSpc>
                        <a:spcAft>
                          <a:spcPts val="0"/>
                        </a:spcAft>
                      </a:pPr>
                      <a:r>
                        <a:rPr lang="it-IT" sz="1600" dirty="0">
                          <a:effectLst/>
                        </a:rPr>
                        <a:t>QUARTO ANNO</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526" marR="41526" marT="0" marB="0">
                    <a:solidFill>
                      <a:srgbClr val="92D050"/>
                    </a:solid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274281758"/>
                  </a:ext>
                </a:extLst>
              </a:tr>
              <a:tr h="739370">
                <a:tc>
                  <a:txBody>
                    <a:bodyPr/>
                    <a:lstStyle/>
                    <a:p>
                      <a:pPr>
                        <a:lnSpc>
                          <a:spcPct val="107000"/>
                        </a:lnSpc>
                        <a:spcAft>
                          <a:spcPts val="0"/>
                        </a:spcAft>
                      </a:pPr>
                      <a:r>
                        <a:rPr lang="it-IT" sz="1600" dirty="0">
                          <a:effectLst/>
                        </a:rPr>
                        <a:t> </a:t>
                      </a:r>
                    </a:p>
                    <a:p>
                      <a:pPr>
                        <a:lnSpc>
                          <a:spcPct val="107000"/>
                        </a:lnSpc>
                        <a:spcAft>
                          <a:spcPts val="0"/>
                        </a:spcAft>
                      </a:pPr>
                      <a:r>
                        <a:rPr lang="it-IT" sz="1600" dirty="0">
                          <a:effectLst/>
                        </a:rPr>
                        <a:t> </a:t>
                      </a:r>
                    </a:p>
                    <a:p>
                      <a:pPr>
                        <a:lnSpc>
                          <a:spcPct val="107000"/>
                        </a:lnSpc>
                        <a:spcAft>
                          <a:spcPts val="0"/>
                        </a:spcAft>
                      </a:pPr>
                      <a:r>
                        <a:rPr lang="it-IT" sz="1600" dirty="0">
                          <a:effectLst/>
                        </a:rPr>
                        <a:t> </a:t>
                      </a:r>
                    </a:p>
                  </a:txBody>
                  <a:tcPr marL="41526" marR="41526" marT="0" marB="0">
                    <a:solidFill>
                      <a:srgbClr val="FFC000"/>
                    </a:solidFill>
                  </a:tcPr>
                </a:tc>
                <a:tc>
                  <a:txBody>
                    <a:bodyPr/>
                    <a:lstStyle/>
                    <a:p>
                      <a:pPr>
                        <a:lnSpc>
                          <a:spcPct val="107000"/>
                        </a:lnSpc>
                        <a:spcAft>
                          <a:spcPts val="0"/>
                        </a:spcAft>
                      </a:pPr>
                      <a:r>
                        <a:rPr lang="it-IT" sz="1600" dirty="0">
                          <a:effectLst/>
                        </a:rPr>
                        <a:t> </a:t>
                      </a:r>
                    </a:p>
                    <a:p>
                      <a:pPr>
                        <a:lnSpc>
                          <a:spcPct val="107000"/>
                        </a:lnSpc>
                        <a:spcAft>
                          <a:spcPts val="0"/>
                        </a:spcAft>
                      </a:pPr>
                      <a:r>
                        <a:rPr lang="it-IT" sz="1600" dirty="0">
                          <a:effectLst/>
                        </a:rPr>
                        <a:t> </a:t>
                      </a:r>
                    </a:p>
                    <a:p>
                      <a:pPr>
                        <a:lnSpc>
                          <a:spcPct val="107000"/>
                        </a:lnSpc>
                        <a:spcAft>
                          <a:spcPts val="0"/>
                        </a:spcAft>
                      </a:pPr>
                      <a:r>
                        <a:rPr lang="it-IT" sz="1600" dirty="0">
                          <a:effectLst/>
                        </a:rPr>
                        <a:t> </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526" marR="41526" marT="0" marB="0">
                    <a:solidFill>
                      <a:srgbClr val="FFC000"/>
                    </a:solidFill>
                  </a:tcPr>
                </a:tc>
                <a:tc>
                  <a:txBody>
                    <a:bodyPr/>
                    <a:lstStyle/>
                    <a:p>
                      <a:pPr>
                        <a:lnSpc>
                          <a:spcPct val="107000"/>
                        </a:lnSpc>
                        <a:spcAft>
                          <a:spcPts val="0"/>
                        </a:spcAft>
                      </a:pPr>
                      <a:r>
                        <a:rPr lang="it-IT" sz="1600" dirty="0">
                          <a:effectLst/>
                        </a:rPr>
                        <a:t> </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526" marR="41526" marT="0" marB="0">
                    <a:solidFill>
                      <a:srgbClr val="FFC000"/>
                    </a:solidFill>
                  </a:tcPr>
                </a:tc>
                <a:tc>
                  <a:txBody>
                    <a:bodyPr/>
                    <a:lstStyle/>
                    <a:p>
                      <a:pPr>
                        <a:lnSpc>
                          <a:spcPct val="107000"/>
                        </a:lnSpc>
                        <a:spcAft>
                          <a:spcPts val="0"/>
                        </a:spcAft>
                      </a:pPr>
                      <a:r>
                        <a:rPr lang="it-IT" sz="1600" dirty="0">
                          <a:effectLst/>
                        </a:rPr>
                        <a:t> </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526" marR="41526" marT="0" marB="0">
                    <a:solidFill>
                      <a:srgbClr val="FFC000"/>
                    </a:solidFill>
                  </a:tcPr>
                </a:tc>
                <a:tc>
                  <a:txBody>
                    <a:bodyPr/>
                    <a:lstStyle/>
                    <a:p>
                      <a:pPr>
                        <a:lnSpc>
                          <a:spcPct val="107000"/>
                        </a:lnSpc>
                        <a:spcAft>
                          <a:spcPts val="0"/>
                        </a:spcAft>
                      </a:pPr>
                      <a:r>
                        <a:rPr lang="it-IT" sz="1600" dirty="0">
                          <a:effectLst/>
                        </a:rPr>
                        <a:t> </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526" marR="41526" marT="0" marB="0">
                    <a:solidFill>
                      <a:srgbClr val="FFC000"/>
                    </a:solidFill>
                  </a:tcPr>
                </a:tc>
                <a:tc>
                  <a:txBody>
                    <a:bodyPr/>
                    <a:lstStyle/>
                    <a:p>
                      <a:pPr>
                        <a:lnSpc>
                          <a:spcPct val="107000"/>
                        </a:lnSpc>
                        <a:spcAft>
                          <a:spcPts val="0"/>
                        </a:spcAft>
                      </a:pPr>
                      <a:r>
                        <a:rPr lang="it-IT" sz="1600" dirty="0">
                          <a:effectLst/>
                        </a:rPr>
                        <a:t> </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526" marR="41526" marT="0" marB="0">
                    <a:solidFill>
                      <a:srgbClr val="FFC000"/>
                    </a:solidFill>
                  </a:tcPr>
                </a:tc>
                <a:tc>
                  <a:txBody>
                    <a:bodyPr/>
                    <a:lstStyle/>
                    <a:p>
                      <a:pPr>
                        <a:lnSpc>
                          <a:spcPct val="107000"/>
                        </a:lnSpc>
                        <a:spcAft>
                          <a:spcPts val="0"/>
                        </a:spcAft>
                      </a:pPr>
                      <a:r>
                        <a:rPr lang="it-IT" sz="1600" dirty="0">
                          <a:effectLst/>
                        </a:rPr>
                        <a:t> </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526" marR="41526" marT="0" marB="0">
                    <a:solidFill>
                      <a:srgbClr val="FFC000"/>
                    </a:solidFill>
                  </a:tcPr>
                </a:tc>
                <a:extLst>
                  <a:ext uri="{0D108BD9-81ED-4DB2-BD59-A6C34878D82A}">
                    <a16:rowId xmlns:a16="http://schemas.microsoft.com/office/drawing/2014/main" val="121436714"/>
                  </a:ext>
                </a:extLst>
              </a:tr>
              <a:tr h="740406">
                <a:tc gridSpan="7">
                  <a:txBody>
                    <a:bodyPr/>
                    <a:lstStyle/>
                    <a:p>
                      <a:pPr algn="just">
                        <a:lnSpc>
                          <a:spcPct val="107000"/>
                        </a:lnSpc>
                        <a:spcAft>
                          <a:spcPts val="0"/>
                        </a:spcAft>
                      </a:pPr>
                      <a:r>
                        <a:rPr lang="it-IT" sz="1600" dirty="0">
                          <a:effectLst/>
                        </a:rPr>
                        <a:t>Valutazione e ricadute (assi / discipline e condotta)</a:t>
                      </a:r>
                    </a:p>
                    <a:p>
                      <a:pPr algn="just">
                        <a:lnSpc>
                          <a:spcPct val="107000"/>
                        </a:lnSpc>
                        <a:spcAft>
                          <a:spcPts val="0"/>
                        </a:spcAft>
                      </a:pPr>
                      <a:r>
                        <a:rPr lang="it-IT" sz="1600" dirty="0">
                          <a:effectLst/>
                        </a:rPr>
                        <a:t>Continuità </a:t>
                      </a:r>
                    </a:p>
                    <a:p>
                      <a:pPr>
                        <a:lnSpc>
                          <a:spcPct val="107000"/>
                        </a:lnSpc>
                        <a:spcAft>
                          <a:spcPts val="0"/>
                        </a:spcAft>
                      </a:pP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526" marR="41526" marT="0" marB="0">
                    <a:solidFill>
                      <a:srgbClr val="99CCFF"/>
                    </a:solid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918145890"/>
                  </a:ext>
                </a:extLst>
              </a:tr>
              <a:tr h="238328">
                <a:tc gridSpan="7">
                  <a:txBody>
                    <a:bodyPr/>
                    <a:lstStyle/>
                    <a:p>
                      <a:pPr algn="ctr">
                        <a:lnSpc>
                          <a:spcPct val="107000"/>
                        </a:lnSpc>
                        <a:spcAft>
                          <a:spcPts val="0"/>
                        </a:spcAft>
                      </a:pPr>
                      <a:r>
                        <a:rPr lang="it-IT" sz="1600" dirty="0">
                          <a:effectLst/>
                        </a:rPr>
                        <a:t>TERZO ANNO</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526" marR="41526" marT="0" marB="0">
                    <a:solidFill>
                      <a:srgbClr val="92D050"/>
                    </a:solid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2944889124"/>
                  </a:ext>
                </a:extLst>
              </a:tr>
              <a:tr h="739370">
                <a:tc>
                  <a:txBody>
                    <a:bodyPr/>
                    <a:lstStyle/>
                    <a:p>
                      <a:pPr>
                        <a:lnSpc>
                          <a:spcPct val="107000"/>
                        </a:lnSpc>
                        <a:spcAft>
                          <a:spcPts val="0"/>
                        </a:spcAft>
                      </a:pPr>
                      <a:r>
                        <a:rPr lang="it-IT" sz="1600" dirty="0">
                          <a:effectLst/>
                        </a:rPr>
                        <a:t> </a:t>
                      </a:r>
                    </a:p>
                    <a:p>
                      <a:pPr>
                        <a:lnSpc>
                          <a:spcPct val="107000"/>
                        </a:lnSpc>
                        <a:spcAft>
                          <a:spcPts val="0"/>
                        </a:spcAft>
                      </a:pPr>
                      <a:r>
                        <a:rPr lang="it-IT" sz="1600" dirty="0">
                          <a:effectLst/>
                        </a:rPr>
                        <a:t> </a:t>
                      </a:r>
                    </a:p>
                    <a:p>
                      <a:pPr>
                        <a:lnSpc>
                          <a:spcPct val="107000"/>
                        </a:lnSpc>
                        <a:spcAft>
                          <a:spcPts val="0"/>
                        </a:spcAft>
                      </a:pPr>
                      <a:r>
                        <a:rPr lang="it-IT" sz="1600" dirty="0">
                          <a:effectLst/>
                        </a:rPr>
                        <a:t> </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526" marR="41526" marT="0" marB="0">
                    <a:solidFill>
                      <a:srgbClr val="FFC000"/>
                    </a:solidFill>
                  </a:tcPr>
                </a:tc>
                <a:tc>
                  <a:txBody>
                    <a:bodyPr/>
                    <a:lstStyle/>
                    <a:p>
                      <a:pPr>
                        <a:lnSpc>
                          <a:spcPct val="107000"/>
                        </a:lnSpc>
                        <a:spcAft>
                          <a:spcPts val="0"/>
                        </a:spcAft>
                      </a:pPr>
                      <a:r>
                        <a:rPr lang="it-IT" sz="1600" dirty="0">
                          <a:effectLst/>
                        </a:rPr>
                        <a:t> </a:t>
                      </a:r>
                    </a:p>
                    <a:p>
                      <a:pPr>
                        <a:lnSpc>
                          <a:spcPct val="107000"/>
                        </a:lnSpc>
                        <a:spcAft>
                          <a:spcPts val="0"/>
                        </a:spcAft>
                      </a:pPr>
                      <a:r>
                        <a:rPr lang="it-IT" sz="1600" dirty="0">
                          <a:effectLst/>
                        </a:rPr>
                        <a:t> </a:t>
                      </a:r>
                    </a:p>
                    <a:p>
                      <a:pPr>
                        <a:lnSpc>
                          <a:spcPct val="107000"/>
                        </a:lnSpc>
                        <a:spcAft>
                          <a:spcPts val="0"/>
                        </a:spcAft>
                      </a:pPr>
                      <a:r>
                        <a:rPr lang="it-IT" sz="1600" dirty="0">
                          <a:effectLst/>
                        </a:rPr>
                        <a:t> </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526" marR="41526" marT="0" marB="0">
                    <a:solidFill>
                      <a:srgbClr val="FFC000"/>
                    </a:solidFill>
                  </a:tcPr>
                </a:tc>
                <a:tc>
                  <a:txBody>
                    <a:bodyPr/>
                    <a:lstStyle/>
                    <a:p>
                      <a:pPr>
                        <a:lnSpc>
                          <a:spcPct val="107000"/>
                        </a:lnSpc>
                        <a:spcAft>
                          <a:spcPts val="0"/>
                        </a:spcAft>
                      </a:pPr>
                      <a:r>
                        <a:rPr lang="it-IT" sz="1600">
                          <a:effectLst/>
                        </a:rPr>
                        <a:t> </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41526" marR="41526" marT="0" marB="0">
                    <a:solidFill>
                      <a:srgbClr val="FFC000"/>
                    </a:solidFill>
                  </a:tcPr>
                </a:tc>
                <a:tc>
                  <a:txBody>
                    <a:bodyPr/>
                    <a:lstStyle/>
                    <a:p>
                      <a:pPr>
                        <a:lnSpc>
                          <a:spcPct val="107000"/>
                        </a:lnSpc>
                        <a:spcAft>
                          <a:spcPts val="0"/>
                        </a:spcAft>
                      </a:pPr>
                      <a:r>
                        <a:rPr lang="it-IT" sz="1600" dirty="0">
                          <a:effectLst/>
                        </a:rPr>
                        <a:t> </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526" marR="41526" marT="0" marB="0">
                    <a:solidFill>
                      <a:srgbClr val="FFC000"/>
                    </a:solidFill>
                  </a:tcPr>
                </a:tc>
                <a:tc>
                  <a:txBody>
                    <a:bodyPr/>
                    <a:lstStyle/>
                    <a:p>
                      <a:pPr>
                        <a:lnSpc>
                          <a:spcPct val="107000"/>
                        </a:lnSpc>
                        <a:spcAft>
                          <a:spcPts val="0"/>
                        </a:spcAft>
                      </a:pPr>
                      <a:r>
                        <a:rPr lang="it-IT" sz="1600" dirty="0">
                          <a:effectLst/>
                        </a:rPr>
                        <a:t> </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526" marR="41526" marT="0" marB="0">
                    <a:solidFill>
                      <a:srgbClr val="FFC000"/>
                    </a:solidFill>
                  </a:tcPr>
                </a:tc>
                <a:tc>
                  <a:txBody>
                    <a:bodyPr/>
                    <a:lstStyle/>
                    <a:p>
                      <a:pPr>
                        <a:lnSpc>
                          <a:spcPct val="107000"/>
                        </a:lnSpc>
                        <a:spcAft>
                          <a:spcPts val="0"/>
                        </a:spcAft>
                      </a:pPr>
                      <a:r>
                        <a:rPr lang="it-IT" sz="1600" dirty="0">
                          <a:effectLst/>
                        </a:rPr>
                        <a:t> </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526" marR="41526" marT="0" marB="0">
                    <a:solidFill>
                      <a:srgbClr val="FFC000"/>
                    </a:solidFill>
                  </a:tcPr>
                </a:tc>
                <a:tc>
                  <a:txBody>
                    <a:bodyPr/>
                    <a:lstStyle/>
                    <a:p>
                      <a:pPr>
                        <a:lnSpc>
                          <a:spcPct val="107000"/>
                        </a:lnSpc>
                        <a:spcAft>
                          <a:spcPts val="0"/>
                        </a:spcAft>
                      </a:pPr>
                      <a:r>
                        <a:rPr lang="it-IT" sz="1600" dirty="0">
                          <a:effectLst/>
                        </a:rPr>
                        <a:t> </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526" marR="41526" marT="0" marB="0">
                    <a:solidFill>
                      <a:srgbClr val="FFC000"/>
                    </a:solidFill>
                  </a:tcPr>
                </a:tc>
                <a:extLst>
                  <a:ext uri="{0D108BD9-81ED-4DB2-BD59-A6C34878D82A}">
                    <a16:rowId xmlns:a16="http://schemas.microsoft.com/office/drawing/2014/main" val="4190082533"/>
                  </a:ext>
                </a:extLst>
              </a:tr>
              <a:tr h="960669">
                <a:tc gridSpan="7">
                  <a:txBody>
                    <a:bodyPr/>
                    <a:lstStyle/>
                    <a:p>
                      <a:pPr algn="just">
                        <a:lnSpc>
                          <a:spcPct val="107000"/>
                        </a:lnSpc>
                        <a:spcAft>
                          <a:spcPts val="0"/>
                        </a:spcAft>
                      </a:pPr>
                      <a:r>
                        <a:rPr lang="it-IT" sz="1600" dirty="0">
                          <a:effectLst/>
                        </a:rPr>
                        <a:t>Valutazione e ricadute (assi / discipline e condotta)</a:t>
                      </a:r>
                    </a:p>
                    <a:p>
                      <a:pPr algn="just">
                        <a:lnSpc>
                          <a:spcPct val="107000"/>
                        </a:lnSpc>
                        <a:spcAft>
                          <a:spcPts val="0"/>
                        </a:spcAft>
                      </a:pPr>
                      <a:r>
                        <a:rPr lang="it-IT" sz="1600" dirty="0" err="1">
                          <a:effectLst/>
                        </a:rPr>
                        <a:t>Continuit</a:t>
                      </a:r>
                      <a:endParaRPr lang="it-IT" sz="1600" dirty="0">
                        <a:effectLst/>
                      </a:endParaRPr>
                    </a:p>
                  </a:txBody>
                  <a:tcPr marL="41526" marR="41526" marT="0" marB="0">
                    <a:solidFill>
                      <a:srgbClr val="99CCFF"/>
                    </a:solid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583329228"/>
                  </a:ext>
                </a:extLst>
              </a:tr>
            </a:tbl>
          </a:graphicData>
        </a:graphic>
      </p:graphicFrame>
      <p:sp>
        <p:nvSpPr>
          <p:cNvPr id="5" name="CasellaDiTesto 4">
            <a:extLst>
              <a:ext uri="{FF2B5EF4-FFF2-40B4-BE49-F238E27FC236}">
                <a16:creationId xmlns:a16="http://schemas.microsoft.com/office/drawing/2014/main" id="{FAA59A53-7BC2-4D3A-BB4C-A0F6B807669B}"/>
              </a:ext>
            </a:extLst>
          </p:cNvPr>
          <p:cNvSpPr txBox="1"/>
          <p:nvPr/>
        </p:nvSpPr>
        <p:spPr>
          <a:xfrm>
            <a:off x="2594344" y="255182"/>
            <a:ext cx="7474688" cy="369332"/>
          </a:xfrm>
          <a:prstGeom prst="rect">
            <a:avLst/>
          </a:prstGeom>
          <a:noFill/>
        </p:spPr>
        <p:txBody>
          <a:bodyPr wrap="square" rtlCol="0">
            <a:spAutoFit/>
          </a:bodyPr>
          <a:lstStyle/>
          <a:p>
            <a:pPr algn="ctr"/>
            <a:r>
              <a:rPr lang="it-IT" dirty="0"/>
              <a:t>PERCORSI FORMATIVI</a:t>
            </a:r>
          </a:p>
        </p:txBody>
      </p:sp>
    </p:spTree>
    <p:extLst>
      <p:ext uri="{BB962C8B-B14F-4D97-AF65-F5344CB8AC3E}">
        <p14:creationId xmlns:p14="http://schemas.microsoft.com/office/powerpoint/2010/main" val="37219010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1C72AF5-41E6-4B3E-8F7B-D01E7206777E}"/>
              </a:ext>
            </a:extLst>
          </p:cNvPr>
          <p:cNvSpPr>
            <a:spLocks noGrp="1"/>
          </p:cNvSpPr>
          <p:nvPr>
            <p:ph type="title"/>
          </p:nvPr>
        </p:nvSpPr>
        <p:spPr>
          <a:xfrm>
            <a:off x="459058" y="268587"/>
            <a:ext cx="11273884" cy="407243"/>
          </a:xfrm>
        </p:spPr>
        <p:txBody>
          <a:bodyPr>
            <a:normAutofit fontScale="90000"/>
          </a:bodyPr>
          <a:lstStyle/>
          <a:p>
            <a:pPr algn="ctr"/>
            <a:r>
              <a:rPr lang="it-IT" sz="1800" dirty="0"/>
              <a:t>PIANO PCTO – COMMERCIALE </a:t>
            </a:r>
          </a:p>
        </p:txBody>
      </p:sp>
      <p:graphicFrame>
        <p:nvGraphicFramePr>
          <p:cNvPr id="3" name="Tabella 2">
            <a:extLst>
              <a:ext uri="{FF2B5EF4-FFF2-40B4-BE49-F238E27FC236}">
                <a16:creationId xmlns:a16="http://schemas.microsoft.com/office/drawing/2014/main" id="{93D8456E-6DE1-4F23-86BC-122AB9378425}"/>
              </a:ext>
            </a:extLst>
          </p:cNvPr>
          <p:cNvGraphicFramePr>
            <a:graphicFrameLocks noGrp="1"/>
          </p:cNvGraphicFramePr>
          <p:nvPr/>
        </p:nvGraphicFramePr>
        <p:xfrm>
          <a:off x="459058" y="790130"/>
          <a:ext cx="11273884" cy="5932326"/>
        </p:xfrm>
        <a:graphic>
          <a:graphicData uri="http://schemas.openxmlformats.org/drawingml/2006/table">
            <a:tbl>
              <a:tblPr firstRow="1" firstCol="1" bandRow="1">
                <a:tableStyleId>{5C22544A-7EE6-4342-B048-85BDC9FD1C3A}</a:tableStyleId>
              </a:tblPr>
              <a:tblGrid>
                <a:gridCol w="2906358">
                  <a:extLst>
                    <a:ext uri="{9D8B030D-6E8A-4147-A177-3AD203B41FA5}">
                      <a16:colId xmlns:a16="http://schemas.microsoft.com/office/drawing/2014/main" val="3050155417"/>
                    </a:ext>
                  </a:extLst>
                </a:gridCol>
                <a:gridCol w="1312970">
                  <a:extLst>
                    <a:ext uri="{9D8B030D-6E8A-4147-A177-3AD203B41FA5}">
                      <a16:colId xmlns:a16="http://schemas.microsoft.com/office/drawing/2014/main" val="909612159"/>
                    </a:ext>
                  </a:extLst>
                </a:gridCol>
                <a:gridCol w="1323599">
                  <a:extLst>
                    <a:ext uri="{9D8B030D-6E8A-4147-A177-3AD203B41FA5}">
                      <a16:colId xmlns:a16="http://schemas.microsoft.com/office/drawing/2014/main" val="584471763"/>
                    </a:ext>
                  </a:extLst>
                </a:gridCol>
                <a:gridCol w="1073431">
                  <a:extLst>
                    <a:ext uri="{9D8B030D-6E8A-4147-A177-3AD203B41FA5}">
                      <a16:colId xmlns:a16="http://schemas.microsoft.com/office/drawing/2014/main" val="1606565292"/>
                    </a:ext>
                  </a:extLst>
                </a:gridCol>
                <a:gridCol w="1255742">
                  <a:extLst>
                    <a:ext uri="{9D8B030D-6E8A-4147-A177-3AD203B41FA5}">
                      <a16:colId xmlns:a16="http://schemas.microsoft.com/office/drawing/2014/main" val="1964280729"/>
                    </a:ext>
                  </a:extLst>
                </a:gridCol>
                <a:gridCol w="621330">
                  <a:extLst>
                    <a:ext uri="{9D8B030D-6E8A-4147-A177-3AD203B41FA5}">
                      <a16:colId xmlns:a16="http://schemas.microsoft.com/office/drawing/2014/main" val="745806227"/>
                    </a:ext>
                  </a:extLst>
                </a:gridCol>
                <a:gridCol w="2780454">
                  <a:extLst>
                    <a:ext uri="{9D8B030D-6E8A-4147-A177-3AD203B41FA5}">
                      <a16:colId xmlns:a16="http://schemas.microsoft.com/office/drawing/2014/main" val="3127932095"/>
                    </a:ext>
                  </a:extLst>
                </a:gridCol>
              </a:tblGrid>
              <a:tr h="804986">
                <a:tc>
                  <a:txBody>
                    <a:bodyPr/>
                    <a:lstStyle/>
                    <a:p>
                      <a:pPr algn="ctr">
                        <a:lnSpc>
                          <a:spcPct val="104000"/>
                        </a:lnSpc>
                        <a:spcAft>
                          <a:spcPts val="0"/>
                        </a:spcAft>
                      </a:pPr>
                      <a:r>
                        <a:rPr lang="it-IT" sz="1200" kern="150" cap="small">
                          <a:solidFill>
                            <a:schemeClr val="tx1"/>
                          </a:solidFill>
                          <a:effectLst/>
                        </a:rPr>
                        <a:t>moduli formativi</a:t>
                      </a:r>
                      <a:endParaRPr lang="it-IT" sz="1200" kern="150">
                        <a:solidFill>
                          <a:schemeClr val="tx1"/>
                        </a:solidFill>
                        <a:effectLst/>
                      </a:endParaRPr>
                    </a:p>
                    <a:p>
                      <a:pPr algn="ctr">
                        <a:lnSpc>
                          <a:spcPct val="104000"/>
                        </a:lnSpc>
                        <a:spcAft>
                          <a:spcPts val="0"/>
                        </a:spcAft>
                      </a:pPr>
                      <a:r>
                        <a:rPr lang="it-IT" sz="1200" kern="150" cap="small">
                          <a:solidFill>
                            <a:schemeClr val="tx1"/>
                          </a:solidFill>
                          <a:effectLst/>
                        </a:rPr>
                        <a:t>(con enfasi sui compiti di realtà)</a:t>
                      </a:r>
                      <a:endParaRPr lang="it-IT" sz="1200" kern="15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36740" marR="36740" marT="0" marB="0"/>
                </a:tc>
                <a:tc>
                  <a:txBody>
                    <a:bodyPr/>
                    <a:lstStyle/>
                    <a:p>
                      <a:pPr algn="ctr">
                        <a:lnSpc>
                          <a:spcPct val="104000"/>
                        </a:lnSpc>
                        <a:spcAft>
                          <a:spcPts val="0"/>
                        </a:spcAft>
                      </a:pPr>
                      <a:r>
                        <a:rPr lang="it-IT" sz="1200" kern="150" cap="small">
                          <a:solidFill>
                            <a:schemeClr val="tx1"/>
                          </a:solidFill>
                          <a:effectLst/>
                        </a:rPr>
                        <a:t>dove</a:t>
                      </a:r>
                      <a:endParaRPr lang="it-IT" sz="1200" kern="150">
                        <a:solidFill>
                          <a:schemeClr val="tx1"/>
                        </a:solidFill>
                        <a:effectLst/>
                      </a:endParaRPr>
                    </a:p>
                    <a:p>
                      <a:pPr algn="ctr">
                        <a:lnSpc>
                          <a:spcPct val="104000"/>
                        </a:lnSpc>
                        <a:spcAft>
                          <a:spcPts val="0"/>
                        </a:spcAft>
                      </a:pPr>
                      <a:r>
                        <a:rPr lang="it-IT" sz="1200" kern="150" cap="small">
                          <a:solidFill>
                            <a:schemeClr val="tx1"/>
                          </a:solidFill>
                          <a:effectLst/>
                        </a:rPr>
                        <a:t> </a:t>
                      </a:r>
                      <a:endParaRPr lang="it-IT" sz="1200" kern="15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36740" marR="36740" marT="0" marB="0"/>
                </a:tc>
                <a:tc>
                  <a:txBody>
                    <a:bodyPr/>
                    <a:lstStyle/>
                    <a:p>
                      <a:pPr algn="ctr">
                        <a:lnSpc>
                          <a:spcPct val="104000"/>
                        </a:lnSpc>
                        <a:spcAft>
                          <a:spcPts val="0"/>
                        </a:spcAft>
                      </a:pPr>
                      <a:r>
                        <a:rPr lang="it-IT" sz="1200" kern="150" cap="small">
                          <a:solidFill>
                            <a:schemeClr val="tx1"/>
                          </a:solidFill>
                          <a:effectLst/>
                        </a:rPr>
                        <a:t>orari</a:t>
                      </a:r>
                      <a:endParaRPr lang="it-IT" sz="1200" kern="150">
                        <a:solidFill>
                          <a:schemeClr val="tx1"/>
                        </a:solidFill>
                        <a:effectLst/>
                      </a:endParaRPr>
                    </a:p>
                    <a:p>
                      <a:pPr algn="ctr">
                        <a:lnSpc>
                          <a:spcPct val="104000"/>
                        </a:lnSpc>
                        <a:spcAft>
                          <a:spcPts val="0"/>
                        </a:spcAft>
                      </a:pPr>
                      <a:r>
                        <a:rPr lang="it-IT" sz="1200" kern="150" cap="small">
                          <a:solidFill>
                            <a:schemeClr val="tx1"/>
                          </a:solidFill>
                          <a:effectLst/>
                        </a:rPr>
                        <a:t> </a:t>
                      </a:r>
                      <a:endParaRPr lang="it-IT" sz="1200" kern="15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36740" marR="36740" marT="0" marB="0"/>
                </a:tc>
                <a:tc>
                  <a:txBody>
                    <a:bodyPr/>
                    <a:lstStyle/>
                    <a:p>
                      <a:pPr algn="ctr">
                        <a:lnSpc>
                          <a:spcPct val="104000"/>
                        </a:lnSpc>
                        <a:spcAft>
                          <a:spcPts val="0"/>
                        </a:spcAft>
                      </a:pPr>
                      <a:r>
                        <a:rPr lang="it-IT" sz="1200" kern="150" cap="small">
                          <a:solidFill>
                            <a:schemeClr val="tx1"/>
                          </a:solidFill>
                          <a:effectLst/>
                        </a:rPr>
                        <a:t>discipline coinvolte</a:t>
                      </a:r>
                      <a:endParaRPr lang="it-IT" sz="1200" kern="15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36740" marR="36740" marT="0" marB="0"/>
                </a:tc>
                <a:tc>
                  <a:txBody>
                    <a:bodyPr/>
                    <a:lstStyle/>
                    <a:p>
                      <a:pPr algn="ctr">
                        <a:lnSpc>
                          <a:spcPct val="104000"/>
                        </a:lnSpc>
                        <a:spcAft>
                          <a:spcPts val="0"/>
                        </a:spcAft>
                      </a:pPr>
                      <a:r>
                        <a:rPr lang="it-IT" sz="1200" kern="150" cap="small">
                          <a:solidFill>
                            <a:schemeClr val="tx1"/>
                          </a:solidFill>
                          <a:effectLst/>
                        </a:rPr>
                        <a:t>tutor interno</a:t>
                      </a:r>
                      <a:endParaRPr lang="it-IT" sz="1200" kern="150">
                        <a:solidFill>
                          <a:schemeClr val="tx1"/>
                        </a:solidFill>
                        <a:effectLst/>
                      </a:endParaRPr>
                    </a:p>
                    <a:p>
                      <a:pPr algn="ctr">
                        <a:lnSpc>
                          <a:spcPct val="104000"/>
                        </a:lnSpc>
                        <a:spcAft>
                          <a:spcPts val="0"/>
                        </a:spcAft>
                      </a:pPr>
                      <a:r>
                        <a:rPr lang="it-IT" sz="1200" kern="150" cap="small">
                          <a:solidFill>
                            <a:schemeClr val="tx1"/>
                          </a:solidFill>
                          <a:effectLst/>
                        </a:rPr>
                        <a:t> </a:t>
                      </a:r>
                      <a:endParaRPr lang="it-IT" sz="1200" kern="15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36740" marR="36740" marT="0" marB="0"/>
                </a:tc>
                <a:tc>
                  <a:txBody>
                    <a:bodyPr/>
                    <a:lstStyle/>
                    <a:p>
                      <a:pPr algn="ctr">
                        <a:lnSpc>
                          <a:spcPct val="104000"/>
                        </a:lnSpc>
                        <a:spcAft>
                          <a:spcPts val="0"/>
                        </a:spcAft>
                      </a:pPr>
                      <a:r>
                        <a:rPr lang="it-IT" sz="1200" kern="150" cap="small">
                          <a:solidFill>
                            <a:schemeClr val="tx1"/>
                          </a:solidFill>
                          <a:effectLst/>
                        </a:rPr>
                        <a:t>tutor esterno</a:t>
                      </a:r>
                      <a:endParaRPr lang="it-IT" sz="1200" kern="15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36740" marR="36740" marT="0" marB="0"/>
                </a:tc>
                <a:tc>
                  <a:txBody>
                    <a:bodyPr/>
                    <a:lstStyle/>
                    <a:p>
                      <a:pPr algn="ctr">
                        <a:lnSpc>
                          <a:spcPct val="104000"/>
                        </a:lnSpc>
                        <a:spcAft>
                          <a:spcPts val="0"/>
                        </a:spcAft>
                      </a:pPr>
                      <a:r>
                        <a:rPr lang="it-IT" sz="1200" kern="150" cap="small">
                          <a:solidFill>
                            <a:schemeClr val="tx1"/>
                          </a:solidFill>
                          <a:effectLst/>
                        </a:rPr>
                        <a:t>prodotti / evidenze</a:t>
                      </a:r>
                      <a:endParaRPr lang="it-IT" sz="1200" kern="15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36740" marR="36740" marT="0" marB="0"/>
                </a:tc>
                <a:extLst>
                  <a:ext uri="{0D108BD9-81ED-4DB2-BD59-A6C34878D82A}">
                    <a16:rowId xmlns:a16="http://schemas.microsoft.com/office/drawing/2014/main" val="1170914838"/>
                  </a:ext>
                </a:extLst>
              </a:tr>
              <a:tr h="127148">
                <a:tc gridSpan="7">
                  <a:txBody>
                    <a:bodyPr/>
                    <a:lstStyle/>
                    <a:p>
                      <a:pPr algn="ctr">
                        <a:lnSpc>
                          <a:spcPct val="104000"/>
                        </a:lnSpc>
                        <a:spcAft>
                          <a:spcPts val="0"/>
                        </a:spcAft>
                      </a:pPr>
                      <a:r>
                        <a:rPr lang="it-IT" sz="1200" kern="150">
                          <a:solidFill>
                            <a:schemeClr val="tx1"/>
                          </a:solidFill>
                          <a:effectLst/>
                        </a:rPr>
                        <a:t>QUINTO ANNO</a:t>
                      </a:r>
                      <a:endParaRPr lang="it-IT" sz="1200" kern="15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36740" marR="36740" marT="0" marB="0"/>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2454468792"/>
                  </a:ext>
                </a:extLst>
              </a:tr>
              <a:tr h="862381">
                <a:tc>
                  <a:txBody>
                    <a:bodyPr/>
                    <a:lstStyle/>
                    <a:p>
                      <a:pPr marL="342900" lvl="0" indent="-342900">
                        <a:lnSpc>
                          <a:spcPct val="104000"/>
                        </a:lnSpc>
                        <a:spcAft>
                          <a:spcPts val="0"/>
                        </a:spcAft>
                        <a:buFont typeface="+mj-lt"/>
                        <a:buAutoNum type="arabicParenR"/>
                      </a:pPr>
                      <a:r>
                        <a:rPr lang="it-IT" sz="1200" kern="150">
                          <a:solidFill>
                            <a:schemeClr val="tx1"/>
                          </a:solidFill>
                          <a:effectLst/>
                        </a:rPr>
                        <a:t>analisi costi- benefici</a:t>
                      </a:r>
                    </a:p>
                    <a:p>
                      <a:pPr marL="342900" lvl="0" indent="-342900">
                        <a:lnSpc>
                          <a:spcPct val="104000"/>
                        </a:lnSpc>
                        <a:spcAft>
                          <a:spcPts val="0"/>
                        </a:spcAft>
                        <a:buFont typeface="+mj-lt"/>
                        <a:buAutoNum type="arabicParenR"/>
                      </a:pPr>
                      <a:r>
                        <a:rPr lang="it-IT" sz="1200" kern="150">
                          <a:solidFill>
                            <a:schemeClr val="tx1"/>
                          </a:solidFill>
                          <a:effectLst/>
                        </a:rPr>
                        <a:t>studio di fattibilità</a:t>
                      </a:r>
                    </a:p>
                    <a:p>
                      <a:pPr marL="342900" lvl="0" indent="-342900">
                        <a:lnSpc>
                          <a:spcPct val="104000"/>
                        </a:lnSpc>
                        <a:spcAft>
                          <a:spcPts val="0"/>
                        </a:spcAft>
                        <a:buFont typeface="+mj-lt"/>
                        <a:buAutoNum type="arabicParenR"/>
                      </a:pPr>
                      <a:r>
                        <a:rPr lang="it-IT" sz="1200" kern="150">
                          <a:solidFill>
                            <a:schemeClr val="tx1"/>
                          </a:solidFill>
                          <a:effectLst/>
                        </a:rPr>
                        <a:t>budget e business plan</a:t>
                      </a:r>
                      <a:endParaRPr lang="it-IT" sz="1200" kern="15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36740" marR="36740" marT="0" marB="0"/>
                </a:tc>
                <a:tc>
                  <a:txBody>
                    <a:bodyPr/>
                    <a:lstStyle/>
                    <a:p>
                      <a:pPr>
                        <a:lnSpc>
                          <a:spcPct val="104000"/>
                        </a:lnSpc>
                        <a:spcAft>
                          <a:spcPts val="0"/>
                        </a:spcAft>
                      </a:pPr>
                      <a:r>
                        <a:rPr lang="it-IT" sz="1200" kern="150" dirty="0">
                          <a:solidFill>
                            <a:schemeClr val="tx1"/>
                          </a:solidFill>
                          <a:effectLst/>
                        </a:rPr>
                        <a:t>Aule laboratorio</a:t>
                      </a:r>
                    </a:p>
                    <a:p>
                      <a:pPr>
                        <a:lnSpc>
                          <a:spcPct val="104000"/>
                        </a:lnSpc>
                        <a:spcAft>
                          <a:spcPts val="0"/>
                        </a:spcAft>
                      </a:pPr>
                      <a:r>
                        <a:rPr lang="it-IT" sz="1200" kern="150" dirty="0">
                          <a:solidFill>
                            <a:schemeClr val="tx1"/>
                          </a:solidFill>
                          <a:effectLst/>
                        </a:rPr>
                        <a:t>azienda ospitante</a:t>
                      </a:r>
                      <a:endParaRPr lang="it-IT" sz="1200" kern="150" dirty="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36740" marR="36740" marT="0" marB="0"/>
                </a:tc>
                <a:tc>
                  <a:txBody>
                    <a:bodyPr/>
                    <a:lstStyle/>
                    <a:p>
                      <a:pPr>
                        <a:lnSpc>
                          <a:spcPct val="104000"/>
                        </a:lnSpc>
                        <a:spcAft>
                          <a:spcPts val="0"/>
                        </a:spcAft>
                      </a:pPr>
                      <a:r>
                        <a:rPr lang="it-IT" sz="1200" kern="150">
                          <a:solidFill>
                            <a:schemeClr val="tx1"/>
                          </a:solidFill>
                          <a:effectLst/>
                        </a:rPr>
                        <a:t>50 ore: Curriculari ed extra curriculari</a:t>
                      </a:r>
                      <a:endParaRPr lang="it-IT" sz="1200" kern="15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36740" marR="36740" marT="0" marB="0"/>
                </a:tc>
                <a:tc>
                  <a:txBody>
                    <a:bodyPr/>
                    <a:lstStyle/>
                    <a:p>
                      <a:pPr>
                        <a:lnSpc>
                          <a:spcPct val="104000"/>
                        </a:lnSpc>
                        <a:spcAft>
                          <a:spcPts val="0"/>
                        </a:spcAft>
                      </a:pPr>
                      <a:r>
                        <a:rPr lang="it-IT" sz="1200" kern="150">
                          <a:solidFill>
                            <a:schemeClr val="tx1"/>
                          </a:solidFill>
                          <a:effectLst/>
                        </a:rPr>
                        <a:t>Le discipline di tutti gli assi culturali</a:t>
                      </a:r>
                      <a:endParaRPr lang="it-IT" sz="1200" kern="15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36740" marR="36740" marT="0" marB="0"/>
                </a:tc>
                <a:tc>
                  <a:txBody>
                    <a:bodyPr/>
                    <a:lstStyle/>
                    <a:p>
                      <a:pPr>
                        <a:lnSpc>
                          <a:spcPct val="104000"/>
                        </a:lnSpc>
                        <a:spcAft>
                          <a:spcPts val="0"/>
                        </a:spcAft>
                      </a:pPr>
                      <a:r>
                        <a:rPr lang="it-IT" sz="1200" kern="150">
                          <a:solidFill>
                            <a:schemeClr val="tx1"/>
                          </a:solidFill>
                          <a:effectLst/>
                        </a:rPr>
                        <a:t>Tutor PCTO individuato</a:t>
                      </a:r>
                      <a:endParaRPr lang="it-IT" sz="1200" kern="15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36740" marR="36740" marT="0" marB="0"/>
                </a:tc>
                <a:tc>
                  <a:txBody>
                    <a:bodyPr/>
                    <a:lstStyle/>
                    <a:p>
                      <a:pPr>
                        <a:lnSpc>
                          <a:spcPct val="104000"/>
                        </a:lnSpc>
                        <a:spcAft>
                          <a:spcPts val="0"/>
                        </a:spcAft>
                      </a:pPr>
                      <a:r>
                        <a:rPr lang="it-IT" sz="1200" kern="150">
                          <a:solidFill>
                            <a:schemeClr val="tx1"/>
                          </a:solidFill>
                          <a:effectLst/>
                        </a:rPr>
                        <a:t>Esperto esterno</a:t>
                      </a:r>
                      <a:endParaRPr lang="it-IT" sz="1200" kern="15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36740" marR="36740" marT="0" marB="0"/>
                </a:tc>
                <a:tc>
                  <a:txBody>
                    <a:bodyPr/>
                    <a:lstStyle/>
                    <a:p>
                      <a:pPr>
                        <a:lnSpc>
                          <a:spcPct val="104000"/>
                        </a:lnSpc>
                        <a:spcAft>
                          <a:spcPts val="0"/>
                        </a:spcAft>
                      </a:pPr>
                      <a:r>
                        <a:rPr lang="it-IT" sz="1200" kern="150">
                          <a:solidFill>
                            <a:schemeClr val="tx1"/>
                          </a:solidFill>
                          <a:effectLst/>
                        </a:rPr>
                        <a:t>Essere stati capaci di finalizzare il percorso di studi per un orientamento personale e professionale</a:t>
                      </a:r>
                      <a:endParaRPr lang="it-IT" sz="1200" kern="15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36740" marR="36740" marT="0" marB="0"/>
                </a:tc>
                <a:extLst>
                  <a:ext uri="{0D108BD9-81ED-4DB2-BD59-A6C34878D82A}">
                    <a16:rowId xmlns:a16="http://schemas.microsoft.com/office/drawing/2014/main" val="936714802"/>
                  </a:ext>
                </a:extLst>
              </a:tr>
              <a:tr h="533851">
                <a:tc gridSpan="7">
                  <a:txBody>
                    <a:bodyPr/>
                    <a:lstStyle/>
                    <a:p>
                      <a:pPr algn="just">
                        <a:lnSpc>
                          <a:spcPct val="104000"/>
                        </a:lnSpc>
                        <a:spcAft>
                          <a:spcPts val="0"/>
                        </a:spcAft>
                      </a:pPr>
                      <a:r>
                        <a:rPr lang="it-IT" sz="1200" kern="150">
                          <a:solidFill>
                            <a:schemeClr val="tx1"/>
                          </a:solidFill>
                          <a:effectLst/>
                        </a:rPr>
                        <a:t>Valutazione e ricadute (assi / discipline e condotta)</a:t>
                      </a:r>
                    </a:p>
                    <a:p>
                      <a:pPr algn="just">
                        <a:lnSpc>
                          <a:spcPct val="104000"/>
                        </a:lnSpc>
                        <a:spcAft>
                          <a:spcPts val="0"/>
                        </a:spcAft>
                      </a:pPr>
                      <a:r>
                        <a:rPr lang="it-IT" sz="1200" kern="150">
                          <a:solidFill>
                            <a:schemeClr val="tx1"/>
                          </a:solidFill>
                          <a:effectLst/>
                        </a:rPr>
                        <a:t> </a:t>
                      </a:r>
                    </a:p>
                    <a:p>
                      <a:pPr algn="just">
                        <a:lnSpc>
                          <a:spcPct val="104000"/>
                        </a:lnSpc>
                        <a:spcAft>
                          <a:spcPts val="0"/>
                        </a:spcAft>
                      </a:pPr>
                      <a:r>
                        <a:rPr lang="it-IT" sz="1200" kern="150">
                          <a:solidFill>
                            <a:schemeClr val="tx1"/>
                          </a:solidFill>
                          <a:effectLst/>
                        </a:rPr>
                        <a:t>Elaborato per l’esame: scheda di presentazione del percorso PCTO e consapevolezza della  propria scelta</a:t>
                      </a:r>
                      <a:endParaRPr lang="it-IT" sz="1200" kern="15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36740" marR="36740" marT="0" marB="0"/>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836423791"/>
                  </a:ext>
                </a:extLst>
              </a:tr>
              <a:tr h="127148">
                <a:tc gridSpan="7">
                  <a:txBody>
                    <a:bodyPr/>
                    <a:lstStyle/>
                    <a:p>
                      <a:pPr algn="ctr">
                        <a:lnSpc>
                          <a:spcPct val="104000"/>
                        </a:lnSpc>
                        <a:spcAft>
                          <a:spcPts val="0"/>
                        </a:spcAft>
                      </a:pPr>
                      <a:r>
                        <a:rPr lang="it-IT" sz="1200" kern="150">
                          <a:solidFill>
                            <a:schemeClr val="tx1"/>
                          </a:solidFill>
                          <a:effectLst/>
                        </a:rPr>
                        <a:t>QUARTO ANNO</a:t>
                      </a:r>
                      <a:endParaRPr lang="it-IT" sz="1200" kern="15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36740" marR="36740" marT="0" marB="0"/>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2844977268"/>
                  </a:ext>
                </a:extLst>
              </a:tr>
              <a:tr h="862381">
                <a:tc>
                  <a:txBody>
                    <a:bodyPr/>
                    <a:lstStyle/>
                    <a:p>
                      <a:pPr marL="342900" lvl="0" indent="-342900">
                        <a:lnSpc>
                          <a:spcPct val="104000"/>
                        </a:lnSpc>
                        <a:spcAft>
                          <a:spcPts val="0"/>
                        </a:spcAft>
                        <a:buFont typeface="+mj-lt"/>
                        <a:buAutoNum type="arabicParenR"/>
                      </a:pPr>
                      <a:r>
                        <a:rPr lang="it-IT" sz="1200" kern="150" dirty="0">
                          <a:solidFill>
                            <a:schemeClr val="tx1"/>
                          </a:solidFill>
                          <a:effectLst/>
                        </a:rPr>
                        <a:t>web marketing</a:t>
                      </a:r>
                    </a:p>
                    <a:p>
                      <a:pPr marL="342900" lvl="0" indent="-342900">
                        <a:lnSpc>
                          <a:spcPct val="104000"/>
                        </a:lnSpc>
                        <a:spcAft>
                          <a:spcPts val="0"/>
                        </a:spcAft>
                        <a:buFont typeface="+mj-lt"/>
                        <a:buAutoNum type="arabicParenR"/>
                      </a:pPr>
                      <a:r>
                        <a:rPr lang="it-IT" sz="1200" kern="150" dirty="0">
                          <a:solidFill>
                            <a:schemeClr val="tx1"/>
                          </a:solidFill>
                          <a:effectLst/>
                        </a:rPr>
                        <a:t>creazione di una piattaforma (e-commerce)</a:t>
                      </a:r>
                    </a:p>
                    <a:p>
                      <a:pPr>
                        <a:lnSpc>
                          <a:spcPct val="104000"/>
                        </a:lnSpc>
                        <a:spcAft>
                          <a:spcPts val="0"/>
                        </a:spcAft>
                      </a:pPr>
                      <a:r>
                        <a:rPr lang="it-IT" sz="1200" kern="150" dirty="0">
                          <a:solidFill>
                            <a:schemeClr val="tx1"/>
                          </a:solidFill>
                          <a:effectLst/>
                        </a:rPr>
                        <a:t> </a:t>
                      </a:r>
                    </a:p>
                    <a:p>
                      <a:pPr>
                        <a:lnSpc>
                          <a:spcPct val="104000"/>
                        </a:lnSpc>
                        <a:spcAft>
                          <a:spcPts val="0"/>
                        </a:spcAft>
                      </a:pPr>
                      <a:r>
                        <a:rPr lang="it-IT" sz="1200" kern="150" dirty="0">
                          <a:solidFill>
                            <a:schemeClr val="tx1"/>
                          </a:solidFill>
                          <a:effectLst/>
                        </a:rPr>
                        <a:t> </a:t>
                      </a:r>
                      <a:endParaRPr lang="it-IT" sz="1200" kern="150" dirty="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36740" marR="36740" marT="0" marB="0"/>
                </a:tc>
                <a:tc>
                  <a:txBody>
                    <a:bodyPr/>
                    <a:lstStyle/>
                    <a:p>
                      <a:pPr>
                        <a:lnSpc>
                          <a:spcPct val="104000"/>
                        </a:lnSpc>
                        <a:spcAft>
                          <a:spcPts val="0"/>
                        </a:spcAft>
                      </a:pPr>
                      <a:r>
                        <a:rPr lang="it-IT" sz="1200" kern="150">
                          <a:solidFill>
                            <a:schemeClr val="tx1"/>
                          </a:solidFill>
                          <a:effectLst/>
                        </a:rPr>
                        <a:t>Aule,  laboratorio</a:t>
                      </a:r>
                    </a:p>
                    <a:p>
                      <a:pPr>
                        <a:lnSpc>
                          <a:spcPct val="104000"/>
                        </a:lnSpc>
                        <a:spcAft>
                          <a:spcPts val="0"/>
                        </a:spcAft>
                      </a:pPr>
                      <a:r>
                        <a:rPr lang="it-IT" sz="1200" kern="150">
                          <a:solidFill>
                            <a:schemeClr val="tx1"/>
                          </a:solidFill>
                          <a:effectLst/>
                        </a:rPr>
                        <a:t>azienda ospitante</a:t>
                      </a:r>
                    </a:p>
                    <a:p>
                      <a:pPr>
                        <a:lnSpc>
                          <a:spcPct val="104000"/>
                        </a:lnSpc>
                        <a:spcAft>
                          <a:spcPts val="0"/>
                        </a:spcAft>
                      </a:pPr>
                      <a:r>
                        <a:rPr lang="it-IT" sz="1200" kern="150">
                          <a:solidFill>
                            <a:schemeClr val="tx1"/>
                          </a:solidFill>
                          <a:effectLst/>
                        </a:rPr>
                        <a:t> </a:t>
                      </a:r>
                      <a:endParaRPr lang="it-IT" sz="1200" kern="15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36740" marR="36740" marT="0" marB="0"/>
                </a:tc>
                <a:tc>
                  <a:txBody>
                    <a:bodyPr/>
                    <a:lstStyle/>
                    <a:p>
                      <a:pPr>
                        <a:lnSpc>
                          <a:spcPct val="104000"/>
                        </a:lnSpc>
                        <a:spcAft>
                          <a:spcPts val="0"/>
                        </a:spcAft>
                      </a:pPr>
                      <a:r>
                        <a:rPr lang="it-IT" sz="1200" kern="150">
                          <a:solidFill>
                            <a:schemeClr val="tx1"/>
                          </a:solidFill>
                          <a:effectLst/>
                        </a:rPr>
                        <a:t>80 ore: Curriculari ed extra curriculari</a:t>
                      </a:r>
                      <a:endParaRPr lang="it-IT" sz="1200" kern="15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36740" marR="36740" marT="0" marB="0"/>
                </a:tc>
                <a:tc>
                  <a:txBody>
                    <a:bodyPr/>
                    <a:lstStyle/>
                    <a:p>
                      <a:pPr>
                        <a:lnSpc>
                          <a:spcPct val="104000"/>
                        </a:lnSpc>
                        <a:spcAft>
                          <a:spcPts val="0"/>
                        </a:spcAft>
                      </a:pPr>
                      <a:r>
                        <a:rPr lang="it-IT" sz="1200" kern="150">
                          <a:solidFill>
                            <a:schemeClr val="tx1"/>
                          </a:solidFill>
                          <a:effectLst/>
                        </a:rPr>
                        <a:t>Le discipline di tutti gli assi culturali</a:t>
                      </a:r>
                      <a:endParaRPr lang="it-IT" sz="1200" kern="15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36740" marR="36740" marT="0" marB="0"/>
                </a:tc>
                <a:tc>
                  <a:txBody>
                    <a:bodyPr/>
                    <a:lstStyle/>
                    <a:p>
                      <a:pPr>
                        <a:lnSpc>
                          <a:spcPct val="104000"/>
                        </a:lnSpc>
                        <a:spcAft>
                          <a:spcPts val="0"/>
                        </a:spcAft>
                      </a:pPr>
                      <a:r>
                        <a:rPr lang="it-IT" sz="1200" kern="150">
                          <a:solidFill>
                            <a:schemeClr val="tx1"/>
                          </a:solidFill>
                          <a:effectLst/>
                        </a:rPr>
                        <a:t>Tutor PCTO individuato</a:t>
                      </a:r>
                      <a:endParaRPr lang="it-IT" sz="1200" kern="15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36740" marR="36740" marT="0" marB="0"/>
                </a:tc>
                <a:tc>
                  <a:txBody>
                    <a:bodyPr/>
                    <a:lstStyle/>
                    <a:p>
                      <a:pPr>
                        <a:lnSpc>
                          <a:spcPct val="104000"/>
                        </a:lnSpc>
                        <a:spcAft>
                          <a:spcPts val="0"/>
                        </a:spcAft>
                      </a:pPr>
                      <a:r>
                        <a:rPr lang="it-IT" sz="1200" kern="150">
                          <a:solidFill>
                            <a:schemeClr val="tx1"/>
                          </a:solidFill>
                          <a:effectLst/>
                        </a:rPr>
                        <a:t>Esperto esterno</a:t>
                      </a:r>
                      <a:endParaRPr lang="it-IT" sz="1200" kern="15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36740" marR="36740" marT="0" marB="0"/>
                </a:tc>
                <a:tc>
                  <a:txBody>
                    <a:bodyPr/>
                    <a:lstStyle/>
                    <a:p>
                      <a:pPr>
                        <a:lnSpc>
                          <a:spcPct val="104000"/>
                        </a:lnSpc>
                        <a:spcAft>
                          <a:spcPts val="0"/>
                        </a:spcAft>
                      </a:pPr>
                      <a:r>
                        <a:rPr lang="it-IT" sz="1200" kern="150">
                          <a:solidFill>
                            <a:schemeClr val="tx1"/>
                          </a:solidFill>
                          <a:effectLst/>
                        </a:rPr>
                        <a:t>Creazione di una piattaforma web marketing con affiancamento di un docente</a:t>
                      </a:r>
                      <a:endParaRPr lang="it-IT" sz="1200" kern="15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36740" marR="36740" marT="0" marB="0"/>
                </a:tc>
                <a:extLst>
                  <a:ext uri="{0D108BD9-81ED-4DB2-BD59-A6C34878D82A}">
                    <a16:rowId xmlns:a16="http://schemas.microsoft.com/office/drawing/2014/main" val="330772378"/>
                  </a:ext>
                </a:extLst>
              </a:tr>
              <a:tr h="398283">
                <a:tc gridSpan="7">
                  <a:txBody>
                    <a:bodyPr/>
                    <a:lstStyle/>
                    <a:p>
                      <a:pPr algn="just">
                        <a:lnSpc>
                          <a:spcPct val="104000"/>
                        </a:lnSpc>
                        <a:spcAft>
                          <a:spcPts val="0"/>
                        </a:spcAft>
                      </a:pPr>
                      <a:r>
                        <a:rPr lang="it-IT" sz="1200" kern="150">
                          <a:solidFill>
                            <a:schemeClr val="tx1"/>
                          </a:solidFill>
                          <a:effectLst/>
                        </a:rPr>
                        <a:t>Valutazione e ricadute (assi / discipline e condotta)</a:t>
                      </a:r>
                    </a:p>
                    <a:p>
                      <a:pPr algn="just">
                        <a:lnSpc>
                          <a:spcPct val="104000"/>
                        </a:lnSpc>
                        <a:spcAft>
                          <a:spcPts val="0"/>
                        </a:spcAft>
                      </a:pPr>
                      <a:r>
                        <a:rPr lang="it-IT" sz="1200" kern="150">
                          <a:solidFill>
                            <a:schemeClr val="tx1"/>
                          </a:solidFill>
                          <a:effectLst/>
                        </a:rPr>
                        <a:t> </a:t>
                      </a:r>
                    </a:p>
                    <a:p>
                      <a:pPr algn="just">
                        <a:lnSpc>
                          <a:spcPct val="104000"/>
                        </a:lnSpc>
                        <a:spcAft>
                          <a:spcPts val="0"/>
                        </a:spcAft>
                      </a:pPr>
                      <a:r>
                        <a:rPr lang="it-IT" sz="1200" kern="150">
                          <a:solidFill>
                            <a:schemeClr val="tx1"/>
                          </a:solidFill>
                          <a:effectLst/>
                        </a:rPr>
                        <a:t>Continuità: progetto triennale (PCTO) e continuità dei docenti coinvolti</a:t>
                      </a:r>
                      <a:endParaRPr lang="it-IT" sz="1200" kern="15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36740" marR="36740" marT="0" marB="0"/>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859863568"/>
                  </a:ext>
                </a:extLst>
              </a:tr>
              <a:tr h="127148">
                <a:tc gridSpan="7">
                  <a:txBody>
                    <a:bodyPr/>
                    <a:lstStyle/>
                    <a:p>
                      <a:pPr algn="ctr">
                        <a:lnSpc>
                          <a:spcPct val="104000"/>
                        </a:lnSpc>
                        <a:spcAft>
                          <a:spcPts val="0"/>
                        </a:spcAft>
                      </a:pPr>
                      <a:r>
                        <a:rPr lang="it-IT" sz="1200" kern="150">
                          <a:solidFill>
                            <a:schemeClr val="tx1"/>
                          </a:solidFill>
                          <a:effectLst/>
                        </a:rPr>
                        <a:t>TERZO ANNO</a:t>
                      </a:r>
                      <a:endParaRPr lang="it-IT" sz="1200" kern="15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36740" marR="36740" marT="0" marB="0"/>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449079368"/>
                  </a:ext>
                </a:extLst>
              </a:tr>
              <a:tr h="1110974">
                <a:tc>
                  <a:txBody>
                    <a:bodyPr/>
                    <a:lstStyle/>
                    <a:p>
                      <a:pPr marL="342900" lvl="0" indent="-342900">
                        <a:lnSpc>
                          <a:spcPct val="104000"/>
                        </a:lnSpc>
                        <a:spcAft>
                          <a:spcPts val="0"/>
                        </a:spcAft>
                        <a:buFont typeface="+mj-lt"/>
                        <a:buAutoNum type="arabicParenR"/>
                      </a:pPr>
                      <a:r>
                        <a:rPr lang="it-IT" sz="1200" kern="150">
                          <a:solidFill>
                            <a:schemeClr val="tx1"/>
                          </a:solidFill>
                          <a:effectLst/>
                        </a:rPr>
                        <a:t>analisi del territorio e statistiche</a:t>
                      </a:r>
                    </a:p>
                    <a:p>
                      <a:pPr marL="342900" lvl="0" indent="-342900">
                        <a:lnSpc>
                          <a:spcPct val="104000"/>
                        </a:lnSpc>
                        <a:spcAft>
                          <a:spcPts val="0"/>
                        </a:spcAft>
                        <a:buFont typeface="+mj-lt"/>
                        <a:buAutoNum type="arabicParenR"/>
                      </a:pPr>
                      <a:r>
                        <a:rPr lang="it-IT" sz="1200" kern="150">
                          <a:solidFill>
                            <a:schemeClr val="tx1"/>
                          </a:solidFill>
                          <a:effectLst/>
                        </a:rPr>
                        <a:t>idea imprenditoriale</a:t>
                      </a:r>
                    </a:p>
                    <a:p>
                      <a:pPr marL="342900" lvl="0" indent="-342900">
                        <a:lnSpc>
                          <a:spcPct val="104000"/>
                        </a:lnSpc>
                        <a:spcAft>
                          <a:spcPts val="0"/>
                        </a:spcAft>
                        <a:buFont typeface="+mj-lt"/>
                        <a:buAutoNum type="arabicParenR"/>
                      </a:pPr>
                      <a:r>
                        <a:rPr lang="it-IT" sz="1200" kern="150">
                          <a:solidFill>
                            <a:schemeClr val="tx1"/>
                          </a:solidFill>
                          <a:effectLst/>
                        </a:rPr>
                        <a:t>creazione di un'impresa ecosostenibile nel settore energetico</a:t>
                      </a:r>
                      <a:endParaRPr lang="it-IT" sz="1200" kern="15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36740" marR="36740" marT="0" marB="0"/>
                </a:tc>
                <a:tc>
                  <a:txBody>
                    <a:bodyPr/>
                    <a:lstStyle/>
                    <a:p>
                      <a:pPr>
                        <a:lnSpc>
                          <a:spcPct val="104000"/>
                        </a:lnSpc>
                        <a:spcAft>
                          <a:spcPts val="0"/>
                        </a:spcAft>
                      </a:pPr>
                      <a:r>
                        <a:rPr lang="it-IT" sz="1200" kern="150">
                          <a:solidFill>
                            <a:schemeClr val="tx1"/>
                          </a:solidFill>
                          <a:effectLst/>
                        </a:rPr>
                        <a:t>Aule,  laboratorio</a:t>
                      </a:r>
                    </a:p>
                    <a:p>
                      <a:pPr>
                        <a:lnSpc>
                          <a:spcPct val="104000"/>
                        </a:lnSpc>
                        <a:spcAft>
                          <a:spcPts val="0"/>
                        </a:spcAft>
                      </a:pPr>
                      <a:r>
                        <a:rPr lang="it-IT" sz="1200" kern="150">
                          <a:solidFill>
                            <a:schemeClr val="tx1"/>
                          </a:solidFill>
                          <a:effectLst/>
                        </a:rPr>
                        <a:t>azienda ospitante</a:t>
                      </a:r>
                    </a:p>
                    <a:p>
                      <a:pPr>
                        <a:lnSpc>
                          <a:spcPct val="104000"/>
                        </a:lnSpc>
                        <a:spcAft>
                          <a:spcPts val="0"/>
                        </a:spcAft>
                      </a:pPr>
                      <a:r>
                        <a:rPr lang="it-IT" sz="1200" kern="150">
                          <a:solidFill>
                            <a:schemeClr val="tx1"/>
                          </a:solidFill>
                          <a:effectLst/>
                        </a:rPr>
                        <a:t> </a:t>
                      </a:r>
                    </a:p>
                    <a:p>
                      <a:pPr>
                        <a:lnSpc>
                          <a:spcPct val="104000"/>
                        </a:lnSpc>
                        <a:spcAft>
                          <a:spcPts val="0"/>
                        </a:spcAft>
                      </a:pPr>
                      <a:r>
                        <a:rPr lang="it-IT" sz="1200" kern="150">
                          <a:solidFill>
                            <a:schemeClr val="tx1"/>
                          </a:solidFill>
                          <a:effectLst/>
                        </a:rPr>
                        <a:t> </a:t>
                      </a:r>
                      <a:endParaRPr lang="it-IT" sz="1200" kern="15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36740" marR="36740" marT="0" marB="0"/>
                </a:tc>
                <a:tc>
                  <a:txBody>
                    <a:bodyPr/>
                    <a:lstStyle/>
                    <a:p>
                      <a:pPr>
                        <a:lnSpc>
                          <a:spcPct val="104000"/>
                        </a:lnSpc>
                        <a:spcAft>
                          <a:spcPts val="0"/>
                        </a:spcAft>
                      </a:pPr>
                      <a:r>
                        <a:rPr lang="it-IT" sz="1200" kern="150">
                          <a:solidFill>
                            <a:schemeClr val="tx1"/>
                          </a:solidFill>
                          <a:effectLst/>
                        </a:rPr>
                        <a:t>80 ore: Curriculari ed extra curriculari</a:t>
                      </a:r>
                      <a:endParaRPr lang="it-IT" sz="1200" kern="15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36740" marR="36740" marT="0" marB="0"/>
                </a:tc>
                <a:tc>
                  <a:txBody>
                    <a:bodyPr/>
                    <a:lstStyle/>
                    <a:p>
                      <a:pPr>
                        <a:lnSpc>
                          <a:spcPct val="104000"/>
                        </a:lnSpc>
                        <a:spcAft>
                          <a:spcPts val="0"/>
                        </a:spcAft>
                      </a:pPr>
                      <a:r>
                        <a:rPr lang="it-IT" sz="1200" kern="150">
                          <a:solidFill>
                            <a:schemeClr val="tx1"/>
                          </a:solidFill>
                          <a:effectLst/>
                        </a:rPr>
                        <a:t>Le discipline di tutti gli assi culturali</a:t>
                      </a:r>
                      <a:endParaRPr lang="it-IT" sz="1200" kern="15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36740" marR="36740" marT="0" marB="0"/>
                </a:tc>
                <a:tc>
                  <a:txBody>
                    <a:bodyPr/>
                    <a:lstStyle/>
                    <a:p>
                      <a:pPr>
                        <a:lnSpc>
                          <a:spcPct val="104000"/>
                        </a:lnSpc>
                        <a:spcAft>
                          <a:spcPts val="0"/>
                        </a:spcAft>
                      </a:pPr>
                      <a:r>
                        <a:rPr lang="it-IT" sz="1200" kern="150">
                          <a:solidFill>
                            <a:schemeClr val="tx1"/>
                          </a:solidFill>
                          <a:effectLst/>
                        </a:rPr>
                        <a:t>Tutor PCTO</a:t>
                      </a:r>
                      <a:endParaRPr lang="it-IT" sz="1200" kern="15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36740" marR="36740" marT="0" marB="0"/>
                </a:tc>
                <a:tc>
                  <a:txBody>
                    <a:bodyPr/>
                    <a:lstStyle/>
                    <a:p>
                      <a:pPr>
                        <a:lnSpc>
                          <a:spcPct val="104000"/>
                        </a:lnSpc>
                        <a:spcAft>
                          <a:spcPts val="0"/>
                        </a:spcAft>
                      </a:pPr>
                      <a:r>
                        <a:rPr lang="it-IT" sz="1200" kern="150">
                          <a:solidFill>
                            <a:schemeClr val="tx1"/>
                          </a:solidFill>
                          <a:effectLst/>
                        </a:rPr>
                        <a:t>Esperto esterno</a:t>
                      </a:r>
                      <a:endParaRPr lang="it-IT" sz="1200" kern="15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36740" marR="36740" marT="0" marB="0"/>
                </a:tc>
                <a:tc>
                  <a:txBody>
                    <a:bodyPr/>
                    <a:lstStyle/>
                    <a:p>
                      <a:pPr>
                        <a:lnSpc>
                          <a:spcPct val="104000"/>
                        </a:lnSpc>
                        <a:spcAft>
                          <a:spcPts val="0"/>
                        </a:spcAft>
                      </a:pPr>
                      <a:r>
                        <a:rPr lang="it-IT" sz="1200" kern="150">
                          <a:solidFill>
                            <a:schemeClr val="tx1"/>
                          </a:solidFill>
                          <a:effectLst/>
                        </a:rPr>
                        <a:t>Identikit del territorio circostante e capacità di valorizzare le risorse disponibili. Creazione  impresa: “Il vento come risorsa energetica”</a:t>
                      </a:r>
                      <a:endParaRPr lang="it-IT" sz="1200" kern="15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36740" marR="36740" marT="0" marB="0"/>
                </a:tc>
                <a:extLst>
                  <a:ext uri="{0D108BD9-81ED-4DB2-BD59-A6C34878D82A}">
                    <a16:rowId xmlns:a16="http://schemas.microsoft.com/office/drawing/2014/main" val="852585213"/>
                  </a:ext>
                </a:extLst>
              </a:tr>
              <a:tr h="398283">
                <a:tc gridSpan="7">
                  <a:txBody>
                    <a:bodyPr/>
                    <a:lstStyle/>
                    <a:p>
                      <a:pPr algn="just">
                        <a:lnSpc>
                          <a:spcPct val="104000"/>
                        </a:lnSpc>
                        <a:spcAft>
                          <a:spcPts val="0"/>
                        </a:spcAft>
                      </a:pPr>
                      <a:r>
                        <a:rPr lang="it-IT" sz="1200" kern="150" dirty="0">
                          <a:solidFill>
                            <a:schemeClr val="tx1"/>
                          </a:solidFill>
                          <a:effectLst/>
                        </a:rPr>
                        <a:t>Valutazione e ricadute (assi / discipline e condotta)</a:t>
                      </a:r>
                    </a:p>
                    <a:p>
                      <a:pPr algn="just">
                        <a:lnSpc>
                          <a:spcPct val="104000"/>
                        </a:lnSpc>
                        <a:spcAft>
                          <a:spcPts val="0"/>
                        </a:spcAft>
                      </a:pPr>
                      <a:r>
                        <a:rPr lang="it-IT" sz="1200" kern="150" dirty="0">
                          <a:solidFill>
                            <a:schemeClr val="tx1"/>
                          </a:solidFill>
                          <a:effectLst/>
                        </a:rPr>
                        <a:t> </a:t>
                      </a:r>
                    </a:p>
                    <a:p>
                      <a:pPr algn="just">
                        <a:lnSpc>
                          <a:spcPct val="104000"/>
                        </a:lnSpc>
                        <a:spcAft>
                          <a:spcPts val="0"/>
                        </a:spcAft>
                      </a:pPr>
                      <a:r>
                        <a:rPr lang="it-IT" sz="1200" kern="150" dirty="0">
                          <a:solidFill>
                            <a:schemeClr val="tx1"/>
                          </a:solidFill>
                          <a:effectLst/>
                        </a:rPr>
                        <a:t>Continuità: progetto triennale (PCTO) e continuità dei docenti coinvolti</a:t>
                      </a:r>
                      <a:endParaRPr lang="it-IT" sz="1200" kern="150" dirty="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36740" marR="36740" marT="0" marB="0"/>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412151"/>
                  </a:ext>
                </a:extLst>
              </a:tr>
            </a:tbl>
          </a:graphicData>
        </a:graphic>
      </p:graphicFrame>
    </p:spTree>
    <p:extLst>
      <p:ext uri="{BB962C8B-B14F-4D97-AF65-F5344CB8AC3E}">
        <p14:creationId xmlns:p14="http://schemas.microsoft.com/office/powerpoint/2010/main" val="3052307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1375CD82-8213-4CAD-8332-6D7D3B971B7A}"/>
              </a:ext>
            </a:extLst>
          </p:cNvPr>
          <p:cNvSpPr>
            <a:spLocks noGrp="1"/>
          </p:cNvSpPr>
          <p:nvPr>
            <p:ph type="title"/>
          </p:nvPr>
        </p:nvSpPr>
        <p:spPr>
          <a:xfrm>
            <a:off x="643467" y="2681103"/>
            <a:ext cx="3363974" cy="1495794"/>
          </a:xfrm>
          <a:noFill/>
          <a:ln>
            <a:solidFill>
              <a:schemeClr val="bg1"/>
            </a:solidFill>
          </a:ln>
        </p:spPr>
        <p:txBody>
          <a:bodyPr wrap="square">
            <a:normAutofit/>
          </a:bodyPr>
          <a:lstStyle/>
          <a:p>
            <a:r>
              <a:rPr lang="it-IT">
                <a:solidFill>
                  <a:schemeClr val="bg1"/>
                </a:solidFill>
              </a:rPr>
              <a:t>Cosa e chi </a:t>
            </a:r>
          </a:p>
        </p:txBody>
      </p:sp>
      <p:graphicFrame>
        <p:nvGraphicFramePr>
          <p:cNvPr id="5" name="Segnaposto contenuto 2">
            <a:extLst>
              <a:ext uri="{FF2B5EF4-FFF2-40B4-BE49-F238E27FC236}">
                <a16:creationId xmlns:a16="http://schemas.microsoft.com/office/drawing/2014/main" id="{5AC61BE7-2975-4340-8306-85BA6D36573B}"/>
              </a:ext>
            </a:extLst>
          </p:cNvPr>
          <p:cNvGraphicFramePr>
            <a:graphicFrameLocks noGrp="1"/>
          </p:cNvGraphicFramePr>
          <p:nvPr>
            <p:ph idx="1"/>
            <p:extLst>
              <p:ext uri="{D42A27DB-BD31-4B8C-83A1-F6EECF244321}">
                <p14:modId xmlns:p14="http://schemas.microsoft.com/office/powerpoint/2010/main" val="562990622"/>
              </p:ext>
            </p:extLst>
          </p:nvPr>
        </p:nvGraphicFramePr>
        <p:xfrm>
          <a:off x="5619750" y="965200"/>
          <a:ext cx="5607050" cy="492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508203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2BF014DD-5F40-413F-AB86-A1F2600A0F0C}"/>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it-IT" sz="1900" cap="none">
                <a:solidFill>
                  <a:srgbClr val="FFFFFF"/>
                </a:solidFill>
              </a:rPr>
              <a:t>Quarto passo</a:t>
            </a:r>
            <a:r>
              <a:rPr lang="it-IT" sz="1900">
                <a:solidFill>
                  <a:srgbClr val="FFFFFF"/>
                </a:solidFill>
              </a:rPr>
              <a:t>:</a:t>
            </a:r>
            <a:br>
              <a:rPr lang="it-IT" sz="1900">
                <a:solidFill>
                  <a:srgbClr val="FFFFFF"/>
                </a:solidFill>
              </a:rPr>
            </a:br>
            <a:r>
              <a:rPr lang="it-IT" sz="1900">
                <a:solidFill>
                  <a:srgbClr val="FFFFFF"/>
                </a:solidFill>
              </a:rPr>
              <a:t>monitoraggio e valutazione</a:t>
            </a:r>
          </a:p>
        </p:txBody>
      </p:sp>
      <p:sp>
        <p:nvSpPr>
          <p:cNvPr id="3" name="Segnaposto contenuto 2">
            <a:extLst>
              <a:ext uri="{FF2B5EF4-FFF2-40B4-BE49-F238E27FC236}">
                <a16:creationId xmlns:a16="http://schemas.microsoft.com/office/drawing/2014/main" id="{D8F4C4F7-3A78-442C-8E65-55223BB3BE04}"/>
              </a:ext>
            </a:extLst>
          </p:cNvPr>
          <p:cNvSpPr>
            <a:spLocks noGrp="1"/>
          </p:cNvSpPr>
          <p:nvPr>
            <p:ph idx="1"/>
          </p:nvPr>
        </p:nvSpPr>
        <p:spPr>
          <a:xfrm>
            <a:off x="5591695" y="1402080"/>
            <a:ext cx="5320696" cy="4053840"/>
          </a:xfrm>
        </p:spPr>
        <p:txBody>
          <a:bodyPr anchor="ctr">
            <a:normAutofit/>
          </a:bodyPr>
          <a:lstStyle/>
          <a:p>
            <a:pPr>
              <a:lnSpc>
                <a:spcPct val="90000"/>
              </a:lnSpc>
            </a:pPr>
            <a:r>
              <a:rPr lang="it-IT" dirty="0"/>
              <a:t>Adottare strumenti di verifica modalità di valutazione che permettano l’accertamento di processo e di risultato, in piena coerenza con quanto previsto dall’articolo 1 del Decreto Legislativo 13 aprile 2017, n.62 (“oggetto della valutazione”). </a:t>
            </a:r>
            <a:endParaRPr lang="it-IT"/>
          </a:p>
          <a:p>
            <a:pPr>
              <a:lnSpc>
                <a:spcPct val="90000"/>
              </a:lnSpc>
            </a:pPr>
            <a:r>
              <a:rPr lang="it-IT" dirty="0"/>
              <a:t>Osservare, rilevare e valutare  la progressione del processo formativo privilegiando colloqui sia individuali che di gruppo, simulazioni, project work e </a:t>
            </a:r>
            <a:r>
              <a:rPr lang="it-IT" dirty="0" err="1"/>
              <a:t>role</a:t>
            </a:r>
            <a:r>
              <a:rPr lang="it-IT" dirty="0"/>
              <a:t>-playing, sulla base di appositi  strumenti quali  griglie e rubriche, curate dal consiglio di classe. Tali strumenti consentono la raccolta di elementi utili per la predisposizione del </a:t>
            </a:r>
            <a:r>
              <a:rPr lang="it-IT" dirty="0">
                <a:highlight>
                  <a:srgbClr val="00FF00"/>
                </a:highlight>
              </a:rPr>
              <a:t>Curriculum dello studente</a:t>
            </a:r>
            <a:r>
              <a:rPr lang="it-IT" dirty="0"/>
              <a:t>, nel quale vengono anche riportate le attività realizzate da ogni singolo studente. </a:t>
            </a:r>
            <a:endParaRPr lang="it-IT"/>
          </a:p>
          <a:p>
            <a:pPr>
              <a:lnSpc>
                <a:spcPct val="90000"/>
              </a:lnSpc>
            </a:pPr>
            <a:endParaRPr lang="it-IT"/>
          </a:p>
        </p:txBody>
      </p:sp>
    </p:spTree>
    <p:extLst>
      <p:ext uri="{BB962C8B-B14F-4D97-AF65-F5344CB8AC3E}">
        <p14:creationId xmlns:p14="http://schemas.microsoft.com/office/powerpoint/2010/main" val="22101704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23530FE0-C542-45A1-BCD8-935787009C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24625" y="640080"/>
            <a:ext cx="8924024" cy="5200996"/>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1817" y="825096"/>
            <a:ext cx="8549640" cy="483096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49" y="1443035"/>
            <a:ext cx="3971932" cy="3971930"/>
          </a:xfrm>
          <a:prstGeom prst="ellipse">
            <a:avLst/>
          </a:prstGeom>
          <a:solidFill>
            <a:srgbClr val="FFFFFF"/>
          </a:solidFill>
          <a:ln w="3175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74468D92-FC1F-465C-A19E-0E5A259B8432}"/>
              </a:ext>
            </a:extLst>
          </p:cNvPr>
          <p:cNvSpPr>
            <a:spLocks noGrp="1"/>
          </p:cNvSpPr>
          <p:nvPr>
            <p:ph type="title"/>
          </p:nvPr>
        </p:nvSpPr>
        <p:spPr>
          <a:xfrm>
            <a:off x="786799" y="1586484"/>
            <a:ext cx="3685032" cy="3685032"/>
          </a:xfrm>
          <a:prstGeom prst="ellipse">
            <a:avLst/>
          </a:prstGeom>
          <a:solidFill>
            <a:srgbClr val="000000"/>
          </a:solidFill>
          <a:ln>
            <a:noFill/>
          </a:ln>
        </p:spPr>
        <p:txBody>
          <a:bodyPr>
            <a:normAutofit/>
          </a:bodyPr>
          <a:lstStyle/>
          <a:p>
            <a:r>
              <a:rPr lang="it-IT" sz="2300">
                <a:solidFill>
                  <a:srgbClr val="FFFFFF"/>
                </a:solidFill>
              </a:rPr>
              <a:t>Valutazione e voto numerico di profitto</a:t>
            </a:r>
          </a:p>
        </p:txBody>
      </p:sp>
      <p:sp>
        <p:nvSpPr>
          <p:cNvPr id="3" name="Segnaposto contenuto 2">
            <a:extLst>
              <a:ext uri="{FF2B5EF4-FFF2-40B4-BE49-F238E27FC236}">
                <a16:creationId xmlns:a16="http://schemas.microsoft.com/office/drawing/2014/main" id="{35978219-7FAC-445F-9655-506E0481C673}"/>
              </a:ext>
            </a:extLst>
          </p:cNvPr>
          <p:cNvSpPr>
            <a:spLocks noGrp="1"/>
          </p:cNvSpPr>
          <p:nvPr>
            <p:ph idx="1"/>
          </p:nvPr>
        </p:nvSpPr>
        <p:spPr>
          <a:xfrm>
            <a:off x="5159099" y="1283546"/>
            <a:ext cx="5715917" cy="3914063"/>
          </a:xfrm>
        </p:spPr>
        <p:txBody>
          <a:bodyPr anchor="ctr">
            <a:normAutofit/>
          </a:bodyPr>
          <a:lstStyle/>
          <a:p>
            <a:pPr>
              <a:lnSpc>
                <a:spcPct val="90000"/>
              </a:lnSpc>
            </a:pPr>
            <a:r>
              <a:rPr lang="it-IT" sz="1700">
                <a:solidFill>
                  <a:srgbClr val="404040"/>
                </a:solidFill>
              </a:rPr>
              <a:t>Conciliare la dinamica di apprendimento legata ai percorsi in esame, che porta all’acquisizione di competenze comuni a più insegnamenti, con la normativa sulla valutazione dettata dal d.P.R. 122/2009, che prevede l’espressione di un voto numerico sul profitto raggiunto nei singoli insegnamenti.  In sede di scrutinio, quindi, </a:t>
            </a:r>
            <a:r>
              <a:rPr lang="it-IT" sz="1700">
                <a:solidFill>
                  <a:srgbClr val="404040"/>
                </a:solidFill>
                <a:highlight>
                  <a:srgbClr val="00FF00"/>
                </a:highlight>
              </a:rPr>
              <a:t>ciascun docente, nell’esprimere la valutazione relativa ai traguardi formativi raggiunti dagli studenti, tiene conto anche del livello di possesso delle competenze - promosse attraverso i PCTO e ricollegate alla propria disciplina di insegnamento in fase di programmazione individuale </a:t>
            </a:r>
            <a:r>
              <a:rPr lang="it-IT" sz="1700">
                <a:solidFill>
                  <a:srgbClr val="404040"/>
                </a:solidFill>
              </a:rPr>
              <a:t>- osservato durante la realizzazione dei percorsi, </a:t>
            </a:r>
            <a:r>
              <a:rPr lang="it-IT" sz="1700">
                <a:solidFill>
                  <a:srgbClr val="404040"/>
                </a:solidFill>
                <a:highlight>
                  <a:srgbClr val="00FF00"/>
                </a:highlight>
              </a:rPr>
              <a:t>formulando una proposta di voto di profitto e fornendo elementi per l’espressione collegiale del voto di comportamento</a:t>
            </a:r>
            <a:r>
              <a:rPr lang="it-IT" sz="1700">
                <a:solidFill>
                  <a:srgbClr val="404040"/>
                </a:solidFill>
              </a:rPr>
              <a:t>.  </a:t>
            </a:r>
          </a:p>
          <a:p>
            <a:pPr>
              <a:lnSpc>
                <a:spcPct val="90000"/>
              </a:lnSpc>
            </a:pPr>
            <a:r>
              <a:rPr lang="it-IT" sz="1700">
                <a:solidFill>
                  <a:srgbClr val="404040"/>
                </a:solidFill>
              </a:rPr>
              <a:t> </a:t>
            </a:r>
          </a:p>
        </p:txBody>
      </p:sp>
    </p:spTree>
    <p:extLst>
      <p:ext uri="{BB962C8B-B14F-4D97-AF65-F5344CB8AC3E}">
        <p14:creationId xmlns:p14="http://schemas.microsoft.com/office/powerpoint/2010/main" val="3162937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23530FE0-C542-45A1-BCD8-935787009C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24625" y="640080"/>
            <a:ext cx="8924024" cy="5200996"/>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1817" y="825096"/>
            <a:ext cx="8549640" cy="483096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49" y="1443035"/>
            <a:ext cx="3971932" cy="3971930"/>
          </a:xfrm>
          <a:prstGeom prst="ellipse">
            <a:avLst/>
          </a:prstGeom>
          <a:solidFill>
            <a:srgbClr val="FFFFFF"/>
          </a:solidFill>
          <a:ln w="3175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2F7B0EC4-771F-4043-9B58-3972A5AD2171}"/>
              </a:ext>
            </a:extLst>
          </p:cNvPr>
          <p:cNvSpPr>
            <a:spLocks noGrp="1"/>
          </p:cNvSpPr>
          <p:nvPr>
            <p:ph type="title"/>
          </p:nvPr>
        </p:nvSpPr>
        <p:spPr>
          <a:xfrm>
            <a:off x="786799" y="1586484"/>
            <a:ext cx="3685032" cy="3685032"/>
          </a:xfrm>
          <a:prstGeom prst="ellipse">
            <a:avLst/>
          </a:prstGeom>
          <a:solidFill>
            <a:srgbClr val="000000"/>
          </a:solidFill>
          <a:ln>
            <a:noFill/>
          </a:ln>
        </p:spPr>
        <p:txBody>
          <a:bodyPr>
            <a:normAutofit/>
          </a:bodyPr>
          <a:lstStyle/>
          <a:p>
            <a:r>
              <a:rPr lang="it-IT" sz="3000">
                <a:solidFill>
                  <a:srgbClr val="FFFFFF"/>
                </a:solidFill>
              </a:rPr>
              <a:t>Processo e risultati </a:t>
            </a:r>
          </a:p>
        </p:txBody>
      </p:sp>
      <p:sp>
        <p:nvSpPr>
          <p:cNvPr id="3" name="Segnaposto contenuto 2">
            <a:extLst>
              <a:ext uri="{FF2B5EF4-FFF2-40B4-BE49-F238E27FC236}">
                <a16:creationId xmlns:a16="http://schemas.microsoft.com/office/drawing/2014/main" id="{DCCC81C5-15CA-4C70-8700-DF0159AE10E0}"/>
              </a:ext>
            </a:extLst>
          </p:cNvPr>
          <p:cNvSpPr>
            <a:spLocks noGrp="1"/>
          </p:cNvSpPr>
          <p:nvPr>
            <p:ph idx="1"/>
          </p:nvPr>
        </p:nvSpPr>
        <p:spPr>
          <a:xfrm>
            <a:off x="5159099" y="1283546"/>
            <a:ext cx="5715917" cy="3914063"/>
          </a:xfrm>
        </p:spPr>
        <p:txBody>
          <a:bodyPr anchor="ctr">
            <a:normAutofit/>
          </a:bodyPr>
          <a:lstStyle/>
          <a:p>
            <a:pPr marL="342900" indent="-342900">
              <a:lnSpc>
                <a:spcPct val="90000"/>
              </a:lnSpc>
              <a:buFont typeface="+mj-lt"/>
              <a:buAutoNum type="alphaUcPeriod"/>
            </a:pPr>
            <a:r>
              <a:rPr lang="it-IT" sz="1300">
                <a:solidFill>
                  <a:srgbClr val="404040"/>
                </a:solidFill>
                <a:highlight>
                  <a:srgbClr val="00FF00"/>
                </a:highlight>
              </a:rPr>
              <a:t>Attenzione al processo</a:t>
            </a:r>
            <a:r>
              <a:rPr lang="it-IT" sz="1300">
                <a:solidFill>
                  <a:srgbClr val="404040"/>
                </a:solidFill>
              </a:rPr>
              <a:t>, attraverso l’osservazione strutturata (tramite, ad esempio, rubriche, schede di osservazione, diari di bordo, portfolio digitale, …) in coerenza con le indicazioni contenute nel decreto legislativo relativo al Sistema Nazionale di certificazione delle competenze e nei successivi provvedimenti attuativi. </a:t>
            </a:r>
          </a:p>
          <a:p>
            <a:pPr marL="342900" indent="-342900">
              <a:lnSpc>
                <a:spcPct val="90000"/>
              </a:lnSpc>
              <a:buFont typeface="+mj-lt"/>
              <a:buAutoNum type="alphaUcPeriod"/>
            </a:pPr>
            <a:r>
              <a:rPr lang="it-IT" sz="1300">
                <a:solidFill>
                  <a:srgbClr val="404040"/>
                </a:solidFill>
                <a:highlight>
                  <a:srgbClr val="00FF00"/>
                </a:highlight>
              </a:rPr>
              <a:t>In ordine ai risultati,</a:t>
            </a:r>
            <a:r>
              <a:rPr lang="it-IT" sz="1300">
                <a:solidFill>
                  <a:srgbClr val="404040"/>
                </a:solidFill>
              </a:rPr>
              <a:t> le fasi proposte dalle scuole per l’accertamento delle competenze sono strettamente correlate alle modalità di progettazione e risultano normalmente così declinate:  identificazione delle competenze attese al termine del percorso e dei relativi livelli di possesso;  accertamento delle competenze in ingresso;  comunicazione efficace agli interessati sugli obiettivi di apprendimento da raggiungere;  programmazione degli strumenti e azioni di osservazione;  verifica dei risultati conseguiti nelle fasi intermedie;  accertamento delle competenze in uscita. Anche in questo caso esistono diversi strumenti da utilizzare con efficacia, tra cui, ad esempio, i compiti di realtà, le prove esperte e i project-work.  </a:t>
            </a:r>
          </a:p>
          <a:p>
            <a:pPr marL="0" indent="0">
              <a:lnSpc>
                <a:spcPct val="90000"/>
              </a:lnSpc>
              <a:buNone/>
            </a:pPr>
            <a:r>
              <a:rPr lang="it-IT" sz="1300">
                <a:solidFill>
                  <a:srgbClr val="404040"/>
                </a:solidFill>
              </a:rPr>
              <a:t>In tutti i casi l’accertamento delle competenze in uscita dai percorsi deve essere operato entro la data dello scrutinio di ammissione agli esami di Stato. </a:t>
            </a:r>
          </a:p>
        </p:txBody>
      </p:sp>
    </p:spTree>
    <p:extLst>
      <p:ext uri="{BB962C8B-B14F-4D97-AF65-F5344CB8AC3E}">
        <p14:creationId xmlns:p14="http://schemas.microsoft.com/office/powerpoint/2010/main" val="22701252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23530FE0-C542-45A1-BCD8-935787009C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24625" y="640080"/>
            <a:ext cx="8924024" cy="5200996"/>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1817" y="825096"/>
            <a:ext cx="8549640" cy="483096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49" y="1443035"/>
            <a:ext cx="3971932" cy="3971930"/>
          </a:xfrm>
          <a:prstGeom prst="ellipse">
            <a:avLst/>
          </a:prstGeom>
          <a:solidFill>
            <a:srgbClr val="FFFFFF"/>
          </a:solidFill>
          <a:ln w="3175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DD0E458A-36ED-4C28-829D-B7932C10BFFC}"/>
              </a:ext>
            </a:extLst>
          </p:cNvPr>
          <p:cNvSpPr>
            <a:spLocks noGrp="1"/>
          </p:cNvSpPr>
          <p:nvPr>
            <p:ph type="title"/>
          </p:nvPr>
        </p:nvSpPr>
        <p:spPr>
          <a:xfrm>
            <a:off x="786799" y="1586484"/>
            <a:ext cx="3685032" cy="3685032"/>
          </a:xfrm>
          <a:prstGeom prst="ellipse">
            <a:avLst/>
          </a:prstGeom>
          <a:solidFill>
            <a:srgbClr val="000000"/>
          </a:solidFill>
          <a:ln>
            <a:noFill/>
          </a:ln>
        </p:spPr>
        <p:txBody>
          <a:bodyPr>
            <a:normAutofit/>
          </a:bodyPr>
          <a:lstStyle/>
          <a:p>
            <a:r>
              <a:rPr lang="it-IT" sz="1900">
                <a:solidFill>
                  <a:srgbClr val="FFFFFF"/>
                </a:solidFill>
              </a:rPr>
              <a:t>Valutazione finale degli apprendimenti</a:t>
            </a:r>
          </a:p>
        </p:txBody>
      </p:sp>
      <p:sp>
        <p:nvSpPr>
          <p:cNvPr id="3" name="Segnaposto contenuto 2">
            <a:extLst>
              <a:ext uri="{FF2B5EF4-FFF2-40B4-BE49-F238E27FC236}">
                <a16:creationId xmlns:a16="http://schemas.microsoft.com/office/drawing/2014/main" id="{5E7A6BA4-BD93-425F-96A5-AEB731062B59}"/>
              </a:ext>
            </a:extLst>
          </p:cNvPr>
          <p:cNvSpPr>
            <a:spLocks noGrp="1"/>
          </p:cNvSpPr>
          <p:nvPr>
            <p:ph idx="1"/>
          </p:nvPr>
        </p:nvSpPr>
        <p:spPr>
          <a:xfrm>
            <a:off x="5159099" y="1283546"/>
            <a:ext cx="5715917" cy="3914063"/>
          </a:xfrm>
        </p:spPr>
        <p:txBody>
          <a:bodyPr anchor="ctr">
            <a:normAutofit/>
          </a:bodyPr>
          <a:lstStyle/>
          <a:p>
            <a:pPr>
              <a:lnSpc>
                <a:spcPct val="90000"/>
              </a:lnSpc>
            </a:pPr>
            <a:r>
              <a:rPr lang="it-IT" sz="1300">
                <a:solidFill>
                  <a:srgbClr val="404040"/>
                </a:solidFill>
              </a:rPr>
              <a:t>La valutazione finale degli apprendimenti, a conclusione dell’anno scolastico, viene </a:t>
            </a:r>
            <a:r>
              <a:rPr lang="it-IT" sz="1300">
                <a:solidFill>
                  <a:srgbClr val="404040"/>
                </a:solidFill>
                <a:highlight>
                  <a:srgbClr val="00FF00"/>
                </a:highlight>
              </a:rPr>
              <a:t>attuata dai docenti del Consiglio di classe</a:t>
            </a:r>
            <a:r>
              <a:rPr lang="it-IT" sz="1300">
                <a:solidFill>
                  <a:srgbClr val="404040"/>
                </a:solidFill>
              </a:rPr>
              <a:t>, tenuto conto delle attività di osservazione in itinere svolte dal tutor interno (nonché da quello esterno, se previsto), sulla base degli strumenti predisposti in fase di progettazione.  </a:t>
            </a:r>
          </a:p>
          <a:p>
            <a:pPr>
              <a:lnSpc>
                <a:spcPct val="90000"/>
              </a:lnSpc>
            </a:pPr>
            <a:r>
              <a:rPr lang="it-IT" sz="1300">
                <a:solidFill>
                  <a:srgbClr val="404040"/>
                </a:solidFill>
              </a:rPr>
              <a:t>Sulla base delle suddette attività di osservazione e dell’accertamento delle competenze raggiunte dagli studenti, quindi, il Consiglio di classe procede alla valutazione degli esiti delle attività dei PCTO e della loro </a:t>
            </a:r>
            <a:r>
              <a:rPr lang="it-IT" sz="1300">
                <a:solidFill>
                  <a:srgbClr val="404040"/>
                </a:solidFill>
                <a:highlight>
                  <a:srgbClr val="00FF00"/>
                </a:highlight>
              </a:rPr>
              <a:t>ricaduta sugli apprendimenti disciplinari e sulla valutazione del comportamento</a:t>
            </a:r>
            <a:r>
              <a:rPr lang="it-IT" sz="1300">
                <a:solidFill>
                  <a:srgbClr val="404040"/>
                </a:solidFill>
              </a:rPr>
              <a:t>. Le proposte di voto dei docenti del Consiglio di classe tengono esplicitamente conto dei suddetti esiti, secondo i criteri deliberati dal Collegio dei docenti ed esplicitati nel PTOF dell’istituzione scolastica. </a:t>
            </a:r>
          </a:p>
          <a:p>
            <a:pPr>
              <a:lnSpc>
                <a:spcPct val="90000"/>
              </a:lnSpc>
            </a:pPr>
            <a:r>
              <a:rPr lang="it-IT" sz="1300">
                <a:solidFill>
                  <a:srgbClr val="404040"/>
                </a:solidFill>
              </a:rPr>
              <a:t>I risultati finali della valutazione operata dall’istituzione scolastica vengono sintetizzati nella </a:t>
            </a:r>
            <a:r>
              <a:rPr lang="it-IT" sz="1300">
                <a:solidFill>
                  <a:srgbClr val="404040"/>
                </a:solidFill>
                <a:highlight>
                  <a:srgbClr val="00FF00"/>
                </a:highlight>
              </a:rPr>
              <a:t>certificazione finale delle competenze </a:t>
            </a:r>
            <a:r>
              <a:rPr lang="it-IT" sz="1300">
                <a:solidFill>
                  <a:srgbClr val="404040"/>
                </a:solidFill>
              </a:rPr>
              <a:t>acquisite dagli studenti. Il documento che riporta la certificazione finale delle competenze acquisite dagli studenti al termine del percorso di studi è rappresentato dal </a:t>
            </a:r>
            <a:r>
              <a:rPr lang="it-IT" sz="1300">
                <a:solidFill>
                  <a:srgbClr val="404040"/>
                </a:solidFill>
                <a:highlight>
                  <a:srgbClr val="00FF00"/>
                </a:highlight>
              </a:rPr>
              <a:t>curriculum dello studente</a:t>
            </a:r>
            <a:r>
              <a:rPr lang="it-IT" sz="1300">
                <a:solidFill>
                  <a:srgbClr val="404040"/>
                </a:solidFill>
              </a:rPr>
              <a:t>, allegato al diploma finale rilasciato in esito al superamento dell’esame di Stato.</a:t>
            </a:r>
          </a:p>
          <a:p>
            <a:pPr>
              <a:lnSpc>
                <a:spcPct val="90000"/>
              </a:lnSpc>
            </a:pPr>
            <a:endParaRPr lang="it-IT" sz="1300">
              <a:solidFill>
                <a:srgbClr val="404040"/>
              </a:solidFill>
            </a:endParaRPr>
          </a:p>
        </p:txBody>
      </p:sp>
    </p:spTree>
    <p:extLst>
      <p:ext uri="{BB962C8B-B14F-4D97-AF65-F5344CB8AC3E}">
        <p14:creationId xmlns:p14="http://schemas.microsoft.com/office/powerpoint/2010/main" val="18455814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a:extLst>
              <a:ext uri="{FF2B5EF4-FFF2-40B4-BE49-F238E27FC236}">
                <a16:creationId xmlns:a16="http://schemas.microsoft.com/office/drawing/2014/main" id="{289B6894-3B5D-4591-9128-48E9D7A54628}"/>
              </a:ext>
            </a:extLst>
          </p:cNvPr>
          <p:cNvGraphicFramePr>
            <a:graphicFrameLocks noGrp="1"/>
          </p:cNvGraphicFramePr>
          <p:nvPr>
            <p:extLst>
              <p:ext uri="{D42A27DB-BD31-4B8C-83A1-F6EECF244321}">
                <p14:modId xmlns:p14="http://schemas.microsoft.com/office/powerpoint/2010/main" val="164610459"/>
              </p:ext>
            </p:extLst>
          </p:nvPr>
        </p:nvGraphicFramePr>
        <p:xfrm>
          <a:off x="0" y="959016"/>
          <a:ext cx="12192000" cy="6022715"/>
        </p:xfrm>
        <a:graphic>
          <a:graphicData uri="http://schemas.openxmlformats.org/drawingml/2006/table">
            <a:tbl>
              <a:tblPr firstRow="1" firstCol="1" bandRow="1">
                <a:tableStyleId>{5C22544A-7EE6-4342-B048-85BDC9FD1C3A}</a:tableStyleId>
              </a:tblPr>
              <a:tblGrid>
                <a:gridCol w="911880">
                  <a:extLst>
                    <a:ext uri="{9D8B030D-6E8A-4147-A177-3AD203B41FA5}">
                      <a16:colId xmlns:a16="http://schemas.microsoft.com/office/drawing/2014/main" val="469092049"/>
                    </a:ext>
                  </a:extLst>
                </a:gridCol>
                <a:gridCol w="1143480">
                  <a:extLst>
                    <a:ext uri="{9D8B030D-6E8A-4147-A177-3AD203B41FA5}">
                      <a16:colId xmlns:a16="http://schemas.microsoft.com/office/drawing/2014/main" val="4057289689"/>
                    </a:ext>
                  </a:extLst>
                </a:gridCol>
                <a:gridCol w="1211850">
                  <a:extLst>
                    <a:ext uri="{9D8B030D-6E8A-4147-A177-3AD203B41FA5}">
                      <a16:colId xmlns:a16="http://schemas.microsoft.com/office/drawing/2014/main" val="128993438"/>
                    </a:ext>
                  </a:extLst>
                </a:gridCol>
                <a:gridCol w="1089638">
                  <a:extLst>
                    <a:ext uri="{9D8B030D-6E8A-4147-A177-3AD203B41FA5}">
                      <a16:colId xmlns:a16="http://schemas.microsoft.com/office/drawing/2014/main" val="3474494935"/>
                    </a:ext>
                  </a:extLst>
                </a:gridCol>
                <a:gridCol w="1045200">
                  <a:extLst>
                    <a:ext uri="{9D8B030D-6E8A-4147-A177-3AD203B41FA5}">
                      <a16:colId xmlns:a16="http://schemas.microsoft.com/office/drawing/2014/main" val="2138345756"/>
                    </a:ext>
                  </a:extLst>
                </a:gridCol>
                <a:gridCol w="1191340">
                  <a:extLst>
                    <a:ext uri="{9D8B030D-6E8A-4147-A177-3AD203B41FA5}">
                      <a16:colId xmlns:a16="http://schemas.microsoft.com/office/drawing/2014/main" val="2363507074"/>
                    </a:ext>
                  </a:extLst>
                </a:gridCol>
                <a:gridCol w="1025543">
                  <a:extLst>
                    <a:ext uri="{9D8B030D-6E8A-4147-A177-3AD203B41FA5}">
                      <a16:colId xmlns:a16="http://schemas.microsoft.com/office/drawing/2014/main" val="3210959123"/>
                    </a:ext>
                  </a:extLst>
                </a:gridCol>
                <a:gridCol w="1199031">
                  <a:extLst>
                    <a:ext uri="{9D8B030D-6E8A-4147-A177-3AD203B41FA5}">
                      <a16:colId xmlns:a16="http://schemas.microsoft.com/office/drawing/2014/main" val="3745196498"/>
                    </a:ext>
                  </a:extLst>
                </a:gridCol>
                <a:gridCol w="1180231">
                  <a:extLst>
                    <a:ext uri="{9D8B030D-6E8A-4147-A177-3AD203B41FA5}">
                      <a16:colId xmlns:a16="http://schemas.microsoft.com/office/drawing/2014/main" val="705861808"/>
                    </a:ext>
                  </a:extLst>
                </a:gridCol>
                <a:gridCol w="1103313">
                  <a:extLst>
                    <a:ext uri="{9D8B030D-6E8A-4147-A177-3AD203B41FA5}">
                      <a16:colId xmlns:a16="http://schemas.microsoft.com/office/drawing/2014/main" val="3049240503"/>
                    </a:ext>
                  </a:extLst>
                </a:gridCol>
                <a:gridCol w="1090494">
                  <a:extLst>
                    <a:ext uri="{9D8B030D-6E8A-4147-A177-3AD203B41FA5}">
                      <a16:colId xmlns:a16="http://schemas.microsoft.com/office/drawing/2014/main" val="207578021"/>
                    </a:ext>
                  </a:extLst>
                </a:gridCol>
              </a:tblGrid>
              <a:tr h="322740">
                <a:tc>
                  <a:txBody>
                    <a:bodyPr/>
                    <a:lstStyle/>
                    <a:p>
                      <a:pPr algn="ctr">
                        <a:lnSpc>
                          <a:spcPct val="107000"/>
                        </a:lnSpc>
                        <a:spcAft>
                          <a:spcPts val="0"/>
                        </a:spcAft>
                      </a:pPr>
                      <a:r>
                        <a:rPr lang="it-IT" sz="1000" cap="small" dirty="0">
                          <a:effectLst/>
                        </a:rPr>
                        <a:t>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chemeClr val="accent2">
                        <a:lumMod val="60000"/>
                        <a:lumOff val="40000"/>
                      </a:schemeClr>
                    </a:solidFill>
                  </a:tcPr>
                </a:tc>
                <a:tc>
                  <a:txBody>
                    <a:bodyPr/>
                    <a:lstStyle/>
                    <a:p>
                      <a:pPr algn="ctr">
                        <a:lnSpc>
                          <a:spcPct val="107000"/>
                        </a:lnSpc>
                        <a:spcAft>
                          <a:spcPts val="0"/>
                        </a:spcAft>
                      </a:pPr>
                      <a:r>
                        <a:rPr lang="it-IT" sz="1000" cap="small" dirty="0">
                          <a:effectLst/>
                        </a:rPr>
                        <a:t>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chemeClr val="accent2">
                        <a:lumMod val="60000"/>
                        <a:lumOff val="40000"/>
                      </a:schemeClr>
                    </a:solidFill>
                  </a:tcPr>
                </a:tc>
                <a:tc>
                  <a:txBody>
                    <a:bodyPr/>
                    <a:lstStyle/>
                    <a:p>
                      <a:pPr algn="ctr">
                        <a:lnSpc>
                          <a:spcPct val="107000"/>
                        </a:lnSpc>
                        <a:spcAft>
                          <a:spcPts val="0"/>
                        </a:spcAft>
                      </a:pPr>
                      <a:r>
                        <a:rPr lang="it-IT" sz="1000" cap="small" dirty="0">
                          <a:effectLst/>
                        </a:rPr>
                        <a:t>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chemeClr val="accent2">
                        <a:lumMod val="60000"/>
                        <a:lumOff val="40000"/>
                      </a:schemeClr>
                    </a:solidFill>
                  </a:tcPr>
                </a:tc>
                <a:tc>
                  <a:txBody>
                    <a:bodyPr/>
                    <a:lstStyle/>
                    <a:p>
                      <a:pPr algn="ctr">
                        <a:lnSpc>
                          <a:spcPct val="107000"/>
                        </a:lnSpc>
                        <a:spcAft>
                          <a:spcPts val="0"/>
                        </a:spcAft>
                      </a:pPr>
                      <a:r>
                        <a:rPr lang="it-IT" sz="1000" cap="small" dirty="0">
                          <a:effectLst/>
                        </a:rPr>
                        <a:t>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chemeClr val="accent2">
                        <a:lumMod val="60000"/>
                        <a:lumOff val="40000"/>
                      </a:schemeClr>
                    </a:solidFill>
                  </a:tcPr>
                </a:tc>
                <a:tc>
                  <a:txBody>
                    <a:bodyPr/>
                    <a:lstStyle/>
                    <a:p>
                      <a:pPr algn="ctr">
                        <a:lnSpc>
                          <a:spcPct val="107000"/>
                        </a:lnSpc>
                        <a:spcAft>
                          <a:spcPts val="0"/>
                        </a:spcAft>
                      </a:pPr>
                      <a:r>
                        <a:rPr lang="it-IT" sz="1000" cap="small" dirty="0">
                          <a:effectLst/>
                        </a:rPr>
                        <a:t>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chemeClr val="accent2">
                        <a:lumMod val="60000"/>
                        <a:lumOff val="40000"/>
                      </a:schemeClr>
                    </a:solidFill>
                  </a:tcPr>
                </a:tc>
                <a:tc>
                  <a:txBody>
                    <a:bodyPr/>
                    <a:lstStyle/>
                    <a:p>
                      <a:pPr algn="ctr">
                        <a:lnSpc>
                          <a:spcPct val="107000"/>
                        </a:lnSpc>
                        <a:spcAft>
                          <a:spcPts val="0"/>
                        </a:spcAft>
                      </a:pPr>
                      <a:r>
                        <a:rPr lang="it-IT" sz="1000" cap="small" dirty="0">
                          <a:effectLst/>
                        </a:rPr>
                        <a:t>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chemeClr val="accent2">
                        <a:lumMod val="60000"/>
                        <a:lumOff val="40000"/>
                      </a:schemeClr>
                    </a:solidFill>
                  </a:tcPr>
                </a:tc>
                <a:tc>
                  <a:txBody>
                    <a:bodyPr/>
                    <a:lstStyle/>
                    <a:p>
                      <a:pPr algn="ctr">
                        <a:lnSpc>
                          <a:spcPct val="107000"/>
                        </a:lnSpc>
                        <a:spcAft>
                          <a:spcPts val="0"/>
                        </a:spcAft>
                      </a:pPr>
                      <a:r>
                        <a:rPr lang="it-IT" sz="1000" cap="small" dirty="0">
                          <a:effectLst/>
                        </a:rPr>
                        <a:t>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chemeClr val="accent2">
                        <a:lumMod val="60000"/>
                        <a:lumOff val="40000"/>
                      </a:schemeClr>
                    </a:solidFill>
                  </a:tcPr>
                </a:tc>
                <a:tc>
                  <a:txBody>
                    <a:bodyPr/>
                    <a:lstStyle/>
                    <a:p>
                      <a:pPr algn="ctr">
                        <a:lnSpc>
                          <a:spcPct val="107000"/>
                        </a:lnSpc>
                        <a:spcAft>
                          <a:spcPts val="0"/>
                        </a:spcAft>
                      </a:pPr>
                      <a:r>
                        <a:rPr lang="it-IT" sz="1000" cap="small" dirty="0">
                          <a:effectLst/>
                        </a:rPr>
                        <a:t>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chemeClr val="accent2">
                        <a:lumMod val="60000"/>
                        <a:lumOff val="40000"/>
                      </a:schemeClr>
                    </a:solidFill>
                  </a:tcPr>
                </a:tc>
                <a:tc gridSpan="3">
                  <a:txBody>
                    <a:bodyPr/>
                    <a:lstStyle/>
                    <a:p>
                      <a:pPr algn="ctr">
                        <a:lnSpc>
                          <a:spcPct val="107000"/>
                        </a:lnSpc>
                        <a:spcAft>
                          <a:spcPts val="0"/>
                        </a:spcAft>
                      </a:pPr>
                      <a:r>
                        <a:rPr lang="it-IT" sz="1400" cap="small" dirty="0">
                          <a:solidFill>
                            <a:schemeClr val="tx1"/>
                          </a:solidFill>
                          <a:effectLst/>
                        </a:rPr>
                        <a:t>Giudizio finale del periodo didattico</a:t>
                      </a:r>
                      <a:endParaRPr lang="it-IT"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00B0F0"/>
                    </a:solidFill>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54084713"/>
                  </a:ext>
                </a:extLst>
              </a:tr>
              <a:tr h="660426">
                <a:tc>
                  <a:txBody>
                    <a:bodyPr/>
                    <a:lstStyle/>
                    <a:p>
                      <a:pPr algn="ctr">
                        <a:lnSpc>
                          <a:spcPct val="107000"/>
                        </a:lnSpc>
                        <a:spcAft>
                          <a:spcPts val="0"/>
                        </a:spcAft>
                      </a:pPr>
                      <a:r>
                        <a:rPr lang="it-IT" sz="1000" cap="small" dirty="0">
                          <a:solidFill>
                            <a:schemeClr val="tx1"/>
                          </a:solidFill>
                          <a:effectLst/>
                        </a:rPr>
                        <a:t>Data</a:t>
                      </a:r>
                      <a:endParaRPr lang="it-IT" sz="1000" dirty="0">
                        <a:solidFill>
                          <a:schemeClr val="tx1"/>
                        </a:solidFill>
                        <a:effectLst/>
                      </a:endParaRPr>
                    </a:p>
                    <a:p>
                      <a:pPr algn="ctr">
                        <a:lnSpc>
                          <a:spcPct val="107000"/>
                        </a:lnSpc>
                        <a:spcAft>
                          <a:spcPts val="0"/>
                        </a:spcAft>
                      </a:pPr>
                      <a:r>
                        <a:rPr lang="it-IT" sz="1000" cap="small" dirty="0">
                          <a:solidFill>
                            <a:schemeClr val="tx1"/>
                          </a:solidFill>
                          <a:effectLst/>
                        </a:rPr>
                        <a:t> </a:t>
                      </a:r>
                      <a:endParaRPr lang="it-IT"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00B0F0"/>
                    </a:solidFill>
                  </a:tcPr>
                </a:tc>
                <a:tc>
                  <a:txBody>
                    <a:bodyPr/>
                    <a:lstStyle/>
                    <a:p>
                      <a:pPr algn="ctr">
                        <a:lnSpc>
                          <a:spcPct val="107000"/>
                        </a:lnSpc>
                        <a:spcAft>
                          <a:spcPts val="0"/>
                        </a:spcAft>
                      </a:pPr>
                      <a:r>
                        <a:rPr lang="it-IT" sz="1000" cap="small">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99CCFF"/>
                    </a:solidFill>
                  </a:tcPr>
                </a:tc>
                <a:tc>
                  <a:txBody>
                    <a:bodyPr/>
                    <a:lstStyle/>
                    <a:p>
                      <a:pPr algn="ctr">
                        <a:lnSpc>
                          <a:spcPct val="107000"/>
                        </a:lnSpc>
                        <a:spcAft>
                          <a:spcPts val="0"/>
                        </a:spcAft>
                      </a:pPr>
                      <a:r>
                        <a:rPr lang="it-IT" sz="1000" cap="small">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99CCFF"/>
                    </a:solidFill>
                  </a:tcPr>
                </a:tc>
                <a:tc>
                  <a:txBody>
                    <a:bodyPr/>
                    <a:lstStyle/>
                    <a:p>
                      <a:pPr algn="ctr">
                        <a:lnSpc>
                          <a:spcPct val="107000"/>
                        </a:lnSpc>
                        <a:spcAft>
                          <a:spcPts val="0"/>
                        </a:spcAft>
                      </a:pPr>
                      <a:r>
                        <a:rPr lang="it-IT" sz="1000" cap="small">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99CCFF"/>
                    </a:solidFill>
                  </a:tcPr>
                </a:tc>
                <a:tc>
                  <a:txBody>
                    <a:bodyPr/>
                    <a:lstStyle/>
                    <a:p>
                      <a:pPr algn="ctr">
                        <a:lnSpc>
                          <a:spcPct val="107000"/>
                        </a:lnSpc>
                        <a:spcAft>
                          <a:spcPts val="0"/>
                        </a:spcAft>
                      </a:pPr>
                      <a:r>
                        <a:rPr lang="it-IT" sz="1000" cap="small" dirty="0">
                          <a:effectLst/>
                        </a:rPr>
                        <a:t>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99CCFF"/>
                    </a:solidFill>
                  </a:tcPr>
                </a:tc>
                <a:tc>
                  <a:txBody>
                    <a:bodyPr/>
                    <a:lstStyle/>
                    <a:p>
                      <a:pPr algn="ctr">
                        <a:lnSpc>
                          <a:spcPct val="107000"/>
                        </a:lnSpc>
                        <a:spcAft>
                          <a:spcPts val="0"/>
                        </a:spcAft>
                      </a:pPr>
                      <a:r>
                        <a:rPr lang="it-IT" sz="1000" cap="small" dirty="0">
                          <a:effectLst/>
                        </a:rPr>
                        <a:t>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99CCFF"/>
                    </a:solidFill>
                  </a:tcPr>
                </a:tc>
                <a:tc>
                  <a:txBody>
                    <a:bodyPr/>
                    <a:lstStyle/>
                    <a:p>
                      <a:pPr algn="ctr">
                        <a:lnSpc>
                          <a:spcPct val="107000"/>
                        </a:lnSpc>
                        <a:spcAft>
                          <a:spcPts val="0"/>
                        </a:spcAft>
                      </a:pPr>
                      <a:r>
                        <a:rPr lang="it-IT" sz="1000">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99CCFF"/>
                    </a:solidFill>
                  </a:tcPr>
                </a:tc>
                <a:tc>
                  <a:txBody>
                    <a:bodyPr/>
                    <a:lstStyle/>
                    <a:p>
                      <a:pPr algn="ctr">
                        <a:lnSpc>
                          <a:spcPct val="107000"/>
                        </a:lnSpc>
                        <a:spcAft>
                          <a:spcPts val="0"/>
                        </a:spcAft>
                      </a:pPr>
                      <a:r>
                        <a:rPr lang="it-IT" sz="1000">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99CCFF"/>
                    </a:solidFill>
                  </a:tcPr>
                </a:tc>
                <a:tc>
                  <a:txBody>
                    <a:bodyPr/>
                    <a:lstStyle/>
                    <a:p>
                      <a:pPr algn="ctr">
                        <a:lnSpc>
                          <a:spcPct val="107000"/>
                        </a:lnSpc>
                        <a:spcAft>
                          <a:spcPts val="0"/>
                        </a:spcAft>
                      </a:pPr>
                      <a:r>
                        <a:rPr lang="it-IT" sz="1000" dirty="0">
                          <a:effectLst/>
                        </a:rPr>
                        <a:t>Conoscenze</a:t>
                      </a:r>
                    </a:p>
                    <a:p>
                      <a:pPr algn="ctr">
                        <a:lnSpc>
                          <a:spcPct val="107000"/>
                        </a:lnSpc>
                        <a:spcAft>
                          <a:spcPts val="0"/>
                        </a:spcAft>
                      </a:pPr>
                      <a:r>
                        <a:rPr lang="it-IT" sz="1000" dirty="0">
                          <a:effectLst/>
                        </a:rPr>
                        <a:t>(in decimi)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00B0F0"/>
                    </a:solidFill>
                  </a:tcPr>
                </a:tc>
                <a:tc>
                  <a:txBody>
                    <a:bodyPr/>
                    <a:lstStyle/>
                    <a:p>
                      <a:pPr algn="ctr">
                        <a:lnSpc>
                          <a:spcPct val="107000"/>
                        </a:lnSpc>
                        <a:spcAft>
                          <a:spcPts val="0"/>
                        </a:spcAft>
                      </a:pPr>
                      <a:r>
                        <a:rPr lang="it-IT" sz="1000" dirty="0">
                          <a:effectLst/>
                        </a:rPr>
                        <a:t>Processi </a:t>
                      </a:r>
                    </a:p>
                    <a:p>
                      <a:pPr algn="ctr">
                        <a:lnSpc>
                          <a:spcPct val="107000"/>
                        </a:lnSpc>
                        <a:spcAft>
                          <a:spcPts val="0"/>
                        </a:spcAft>
                      </a:pPr>
                      <a:r>
                        <a:rPr lang="it-IT" sz="1000" dirty="0">
                          <a:effectLst/>
                        </a:rPr>
                        <a:t>(per livelli)</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00B0F0"/>
                    </a:solidFill>
                  </a:tcPr>
                </a:tc>
                <a:tc>
                  <a:txBody>
                    <a:bodyPr/>
                    <a:lstStyle/>
                    <a:p>
                      <a:pPr algn="ctr">
                        <a:lnSpc>
                          <a:spcPct val="107000"/>
                        </a:lnSpc>
                        <a:spcAft>
                          <a:spcPts val="0"/>
                        </a:spcAft>
                      </a:pPr>
                      <a:r>
                        <a:rPr lang="it-IT" sz="1000" dirty="0">
                          <a:effectLst/>
                        </a:rPr>
                        <a:t>Disposizioni</a:t>
                      </a:r>
                    </a:p>
                    <a:p>
                      <a:pPr algn="ctr">
                        <a:lnSpc>
                          <a:spcPct val="107000"/>
                        </a:lnSpc>
                        <a:spcAft>
                          <a:spcPts val="0"/>
                        </a:spcAft>
                      </a:pPr>
                      <a:r>
                        <a:rPr lang="it-IT" sz="1000" dirty="0">
                          <a:effectLst/>
                        </a:rPr>
                        <a:t>(per livelli)</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00B0F0"/>
                    </a:solidFill>
                  </a:tcPr>
                </a:tc>
                <a:extLst>
                  <a:ext uri="{0D108BD9-81ED-4DB2-BD59-A6C34878D82A}">
                    <a16:rowId xmlns:a16="http://schemas.microsoft.com/office/drawing/2014/main" val="1246264824"/>
                  </a:ext>
                </a:extLst>
              </a:tr>
              <a:tr h="998107">
                <a:tc>
                  <a:txBody>
                    <a:bodyPr/>
                    <a:lstStyle/>
                    <a:p>
                      <a:pPr algn="ctr">
                        <a:lnSpc>
                          <a:spcPct val="107000"/>
                        </a:lnSpc>
                        <a:spcAft>
                          <a:spcPts val="0"/>
                        </a:spcAft>
                      </a:pPr>
                      <a:r>
                        <a:rPr lang="it-IT" sz="1000" cap="small" dirty="0">
                          <a:solidFill>
                            <a:schemeClr val="tx1"/>
                          </a:solidFill>
                          <a:effectLst/>
                        </a:rPr>
                        <a:t>Tipologia</a:t>
                      </a:r>
                      <a:endParaRPr lang="it-IT" sz="1000" dirty="0">
                        <a:solidFill>
                          <a:schemeClr val="tx1"/>
                        </a:solidFill>
                        <a:effectLst/>
                      </a:endParaRPr>
                    </a:p>
                    <a:p>
                      <a:pPr algn="ctr">
                        <a:lnSpc>
                          <a:spcPct val="107000"/>
                        </a:lnSpc>
                        <a:spcAft>
                          <a:spcPts val="0"/>
                        </a:spcAft>
                      </a:pPr>
                      <a:r>
                        <a:rPr lang="it-IT" sz="1000" cap="small" dirty="0">
                          <a:solidFill>
                            <a:schemeClr val="tx1"/>
                          </a:solidFill>
                          <a:effectLst/>
                        </a:rPr>
                        <a:t>di evidenza</a:t>
                      </a:r>
                      <a:endParaRPr lang="it-IT"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00B0F0"/>
                    </a:solidFill>
                  </a:tcPr>
                </a:tc>
                <a:tc>
                  <a:txBody>
                    <a:bodyPr/>
                    <a:lstStyle/>
                    <a:p>
                      <a:pPr algn="ctr">
                        <a:lnSpc>
                          <a:spcPct val="107000"/>
                        </a:lnSpc>
                        <a:spcAft>
                          <a:spcPts val="0"/>
                        </a:spcAft>
                      </a:pPr>
                      <a:r>
                        <a:rPr lang="it-IT" sz="1000">
                          <a:effectLst/>
                        </a:rPr>
                        <a:t>Ingresso</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99CCFF"/>
                    </a:solidFill>
                  </a:tcPr>
                </a:tc>
                <a:tc>
                  <a:txBody>
                    <a:bodyPr/>
                    <a:lstStyle/>
                    <a:p>
                      <a:pPr algn="ctr">
                        <a:lnSpc>
                          <a:spcPct val="107000"/>
                        </a:lnSpc>
                        <a:spcAft>
                          <a:spcPts val="0"/>
                        </a:spcAft>
                      </a:pPr>
                      <a:r>
                        <a:rPr lang="it-IT" sz="1000">
                          <a:effectLst/>
                        </a:rPr>
                        <a:t>Verifica puntuale</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99CCFF"/>
                    </a:solidFill>
                  </a:tcPr>
                </a:tc>
                <a:tc>
                  <a:txBody>
                    <a:bodyPr/>
                    <a:lstStyle/>
                    <a:p>
                      <a:pPr algn="ctr">
                        <a:lnSpc>
                          <a:spcPct val="107000"/>
                        </a:lnSpc>
                        <a:spcAft>
                          <a:spcPts val="0"/>
                        </a:spcAft>
                      </a:pPr>
                      <a:r>
                        <a:rPr lang="it-IT" sz="1000" dirty="0">
                          <a:effectLst/>
                        </a:rPr>
                        <a:t>Compito disciplinare (modulo)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FFFF00"/>
                    </a:solidFill>
                  </a:tcPr>
                </a:tc>
                <a:tc>
                  <a:txBody>
                    <a:bodyPr/>
                    <a:lstStyle/>
                    <a:p>
                      <a:pPr algn="ctr">
                        <a:lnSpc>
                          <a:spcPct val="107000"/>
                        </a:lnSpc>
                        <a:spcAft>
                          <a:spcPts val="0"/>
                        </a:spcAft>
                      </a:pPr>
                      <a:r>
                        <a:rPr lang="it-IT" sz="1000">
                          <a:effectLst/>
                        </a:rPr>
                        <a:t>Osservazione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99CCFF"/>
                    </a:solidFill>
                  </a:tcPr>
                </a:tc>
                <a:tc>
                  <a:txBody>
                    <a:bodyPr/>
                    <a:lstStyle/>
                    <a:p>
                      <a:pPr algn="ctr">
                        <a:lnSpc>
                          <a:spcPct val="107000"/>
                        </a:lnSpc>
                        <a:spcAft>
                          <a:spcPts val="0"/>
                        </a:spcAft>
                      </a:pPr>
                      <a:r>
                        <a:rPr lang="it-IT" sz="1000" dirty="0">
                          <a:effectLst/>
                        </a:rPr>
                        <a:t>Compito di realtà interdisciplinare</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FFFF00"/>
                    </a:solidFill>
                  </a:tcPr>
                </a:tc>
                <a:tc>
                  <a:txBody>
                    <a:bodyPr/>
                    <a:lstStyle/>
                    <a:p>
                      <a:pPr algn="ctr">
                        <a:lnSpc>
                          <a:spcPct val="107000"/>
                        </a:lnSpc>
                        <a:spcAft>
                          <a:spcPts val="0"/>
                        </a:spcAft>
                      </a:pPr>
                      <a:r>
                        <a:rPr lang="it-IT" sz="1000">
                          <a:effectLst/>
                        </a:rPr>
                        <a:t>Osservazione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99CCFF"/>
                    </a:solidFill>
                  </a:tcPr>
                </a:tc>
                <a:tc>
                  <a:txBody>
                    <a:bodyPr/>
                    <a:lstStyle/>
                    <a:p>
                      <a:pPr>
                        <a:lnSpc>
                          <a:spcPct val="107000"/>
                        </a:lnSpc>
                        <a:spcAft>
                          <a:spcPts val="0"/>
                        </a:spcAft>
                      </a:pPr>
                      <a:r>
                        <a:rPr lang="it-IT" sz="1000">
                          <a:effectLst/>
                        </a:rPr>
                        <a:t>Prova esperta /autentica</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99CCFF"/>
                    </a:solidFill>
                  </a:tcPr>
                </a:tc>
                <a:tc>
                  <a:txBody>
                    <a:bodyPr/>
                    <a:lstStyle/>
                    <a:p>
                      <a:pPr algn="ctr">
                        <a:lnSpc>
                          <a:spcPct val="107000"/>
                        </a:lnSpc>
                        <a:spcAft>
                          <a:spcPts val="0"/>
                        </a:spcAft>
                      </a:pPr>
                      <a:r>
                        <a:rPr lang="it-IT" sz="1000" cap="small" dirty="0">
                          <a:effectLst/>
                        </a:rPr>
                        <a:t>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chemeClr val="accent2">
                        <a:lumMod val="60000"/>
                        <a:lumOff val="40000"/>
                      </a:schemeClr>
                    </a:solidFill>
                  </a:tcPr>
                </a:tc>
                <a:tc>
                  <a:txBody>
                    <a:bodyPr/>
                    <a:lstStyle/>
                    <a:p>
                      <a:pPr algn="ctr">
                        <a:lnSpc>
                          <a:spcPct val="107000"/>
                        </a:lnSpc>
                        <a:spcAft>
                          <a:spcPts val="0"/>
                        </a:spcAft>
                      </a:pPr>
                      <a:r>
                        <a:rPr lang="it-IT" sz="1000" cap="small" dirty="0">
                          <a:effectLst/>
                        </a:rPr>
                        <a:t>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chemeClr val="accent2">
                        <a:lumMod val="60000"/>
                        <a:lumOff val="40000"/>
                      </a:schemeClr>
                    </a:solidFill>
                  </a:tcPr>
                </a:tc>
                <a:tc>
                  <a:txBody>
                    <a:bodyPr/>
                    <a:lstStyle/>
                    <a:p>
                      <a:pPr algn="ctr">
                        <a:lnSpc>
                          <a:spcPct val="107000"/>
                        </a:lnSpc>
                        <a:spcAft>
                          <a:spcPts val="0"/>
                        </a:spcAft>
                      </a:pPr>
                      <a:r>
                        <a:rPr lang="it-IT" sz="1000" cap="small" dirty="0">
                          <a:effectLst/>
                        </a:rPr>
                        <a:t>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chemeClr val="accent2">
                        <a:lumMod val="60000"/>
                        <a:lumOff val="40000"/>
                      </a:schemeClr>
                    </a:solidFill>
                  </a:tcPr>
                </a:tc>
                <a:extLst>
                  <a:ext uri="{0D108BD9-81ED-4DB2-BD59-A6C34878D82A}">
                    <a16:rowId xmlns:a16="http://schemas.microsoft.com/office/drawing/2014/main" val="2120430370"/>
                  </a:ext>
                </a:extLst>
              </a:tr>
              <a:tr h="998107">
                <a:tc>
                  <a:txBody>
                    <a:bodyPr/>
                    <a:lstStyle/>
                    <a:p>
                      <a:pPr algn="ctr">
                        <a:lnSpc>
                          <a:spcPct val="107000"/>
                        </a:lnSpc>
                        <a:spcAft>
                          <a:spcPts val="0"/>
                        </a:spcAft>
                      </a:pPr>
                      <a:r>
                        <a:rPr lang="it-IT" sz="1000" cap="small" dirty="0">
                          <a:solidFill>
                            <a:schemeClr val="tx1"/>
                          </a:solidFill>
                          <a:effectLst/>
                        </a:rPr>
                        <a:t>modalità di giudizio </a:t>
                      </a:r>
                      <a:endParaRPr lang="it-IT"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00B0F0"/>
                    </a:solidFill>
                  </a:tcPr>
                </a:tc>
                <a:tc>
                  <a:txBody>
                    <a:bodyPr/>
                    <a:lstStyle/>
                    <a:p>
                      <a:pPr algn="ctr">
                        <a:lnSpc>
                          <a:spcPct val="107000"/>
                        </a:lnSpc>
                        <a:spcAft>
                          <a:spcPts val="0"/>
                        </a:spcAft>
                      </a:pPr>
                      <a:r>
                        <a:rPr lang="it-IT" sz="1000" cap="small">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99CCFF"/>
                    </a:solidFill>
                  </a:tcPr>
                </a:tc>
                <a:tc>
                  <a:txBody>
                    <a:bodyPr/>
                    <a:lstStyle/>
                    <a:p>
                      <a:pPr algn="ctr">
                        <a:lnSpc>
                          <a:spcPct val="107000"/>
                        </a:lnSpc>
                        <a:spcAft>
                          <a:spcPts val="0"/>
                        </a:spcAft>
                      </a:pPr>
                      <a:r>
                        <a:rPr lang="it-IT" sz="1000" cap="small">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99CCFF"/>
                    </a:solidFill>
                  </a:tcPr>
                </a:tc>
                <a:tc>
                  <a:txBody>
                    <a:bodyPr/>
                    <a:lstStyle/>
                    <a:p>
                      <a:pPr algn="ctr">
                        <a:lnSpc>
                          <a:spcPct val="107000"/>
                        </a:lnSpc>
                        <a:spcAft>
                          <a:spcPts val="0"/>
                        </a:spcAft>
                      </a:pPr>
                      <a:r>
                        <a:rPr lang="it-IT" sz="1000" cap="small" dirty="0">
                          <a:effectLst/>
                        </a:rPr>
                        <a:t>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FFFF00"/>
                    </a:solidFill>
                  </a:tcPr>
                </a:tc>
                <a:tc>
                  <a:txBody>
                    <a:bodyPr/>
                    <a:lstStyle/>
                    <a:p>
                      <a:pPr algn="ctr">
                        <a:lnSpc>
                          <a:spcPct val="107000"/>
                        </a:lnSpc>
                        <a:spcAft>
                          <a:spcPts val="0"/>
                        </a:spcAft>
                      </a:pPr>
                      <a:r>
                        <a:rPr lang="it-IT" sz="1000" cap="small">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99CCFF"/>
                    </a:solidFill>
                  </a:tcPr>
                </a:tc>
                <a:tc>
                  <a:txBody>
                    <a:bodyPr/>
                    <a:lstStyle/>
                    <a:p>
                      <a:pPr algn="ctr">
                        <a:lnSpc>
                          <a:spcPct val="107000"/>
                        </a:lnSpc>
                        <a:spcAft>
                          <a:spcPts val="0"/>
                        </a:spcAft>
                      </a:pPr>
                      <a:r>
                        <a:rPr lang="it-IT" sz="1000" cap="small" dirty="0">
                          <a:effectLst/>
                        </a:rPr>
                        <a:t>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FFFF00"/>
                    </a:solidFill>
                  </a:tcPr>
                </a:tc>
                <a:tc>
                  <a:txBody>
                    <a:bodyPr/>
                    <a:lstStyle/>
                    <a:p>
                      <a:pPr algn="ctr">
                        <a:lnSpc>
                          <a:spcPct val="107000"/>
                        </a:lnSpc>
                        <a:spcAft>
                          <a:spcPts val="0"/>
                        </a:spcAft>
                      </a:pPr>
                      <a:r>
                        <a:rPr lang="it-IT" sz="1000" cap="small">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99CCFF"/>
                    </a:solidFill>
                  </a:tcPr>
                </a:tc>
                <a:tc>
                  <a:txBody>
                    <a:bodyPr/>
                    <a:lstStyle/>
                    <a:p>
                      <a:pPr algn="ctr">
                        <a:lnSpc>
                          <a:spcPct val="107000"/>
                        </a:lnSpc>
                        <a:spcAft>
                          <a:spcPts val="0"/>
                        </a:spcAft>
                      </a:pPr>
                      <a:r>
                        <a:rPr lang="it-IT" sz="1000" cap="small">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99CCFF"/>
                    </a:solidFill>
                  </a:tcPr>
                </a:tc>
                <a:tc>
                  <a:txBody>
                    <a:bodyPr/>
                    <a:lstStyle/>
                    <a:p>
                      <a:pPr algn="ctr">
                        <a:lnSpc>
                          <a:spcPct val="107000"/>
                        </a:lnSpc>
                        <a:spcAft>
                          <a:spcPts val="0"/>
                        </a:spcAft>
                      </a:pPr>
                      <a:r>
                        <a:rPr lang="it-IT" sz="1000" cap="small">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chemeClr val="accent2">
                        <a:lumMod val="60000"/>
                        <a:lumOff val="40000"/>
                      </a:schemeClr>
                    </a:solidFill>
                  </a:tcPr>
                </a:tc>
                <a:tc>
                  <a:txBody>
                    <a:bodyPr/>
                    <a:lstStyle/>
                    <a:p>
                      <a:pPr algn="ctr">
                        <a:lnSpc>
                          <a:spcPct val="107000"/>
                        </a:lnSpc>
                        <a:spcAft>
                          <a:spcPts val="0"/>
                        </a:spcAft>
                      </a:pPr>
                      <a:r>
                        <a:rPr lang="it-IT" sz="1000" cap="small">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chemeClr val="accent2">
                        <a:lumMod val="60000"/>
                        <a:lumOff val="40000"/>
                      </a:schemeClr>
                    </a:solidFill>
                  </a:tcPr>
                </a:tc>
                <a:tc>
                  <a:txBody>
                    <a:bodyPr/>
                    <a:lstStyle/>
                    <a:p>
                      <a:pPr algn="ctr">
                        <a:lnSpc>
                          <a:spcPct val="107000"/>
                        </a:lnSpc>
                        <a:spcAft>
                          <a:spcPts val="0"/>
                        </a:spcAft>
                      </a:pPr>
                      <a:r>
                        <a:rPr lang="it-IT" sz="1000" cap="small" dirty="0">
                          <a:effectLst/>
                        </a:rPr>
                        <a:t>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chemeClr val="accent2">
                        <a:lumMod val="60000"/>
                        <a:lumOff val="40000"/>
                      </a:schemeClr>
                    </a:solidFill>
                  </a:tcPr>
                </a:tc>
                <a:extLst>
                  <a:ext uri="{0D108BD9-81ED-4DB2-BD59-A6C34878D82A}">
                    <a16:rowId xmlns:a16="http://schemas.microsoft.com/office/drawing/2014/main" val="3781321550"/>
                  </a:ext>
                </a:extLst>
              </a:tr>
              <a:tr h="660426">
                <a:tc gridSpan="11">
                  <a:txBody>
                    <a:bodyPr/>
                    <a:lstStyle/>
                    <a:p>
                      <a:pPr algn="ctr">
                        <a:lnSpc>
                          <a:spcPct val="107000"/>
                        </a:lnSpc>
                        <a:spcAft>
                          <a:spcPts val="0"/>
                        </a:spcAft>
                      </a:pPr>
                      <a:r>
                        <a:rPr lang="it-IT" sz="1000" cap="small" dirty="0">
                          <a:effectLst/>
                        </a:rPr>
                        <a:t> </a:t>
                      </a:r>
                      <a:endParaRPr lang="it-IT" sz="1000" dirty="0">
                        <a:effectLst/>
                      </a:endParaRPr>
                    </a:p>
                    <a:p>
                      <a:pPr algn="ctr">
                        <a:lnSpc>
                          <a:spcPct val="107000"/>
                        </a:lnSpc>
                        <a:spcAft>
                          <a:spcPts val="0"/>
                        </a:spcAft>
                      </a:pPr>
                      <a:r>
                        <a:rPr lang="it-IT" sz="1400" cap="small" dirty="0">
                          <a:solidFill>
                            <a:schemeClr val="tx1"/>
                          </a:solidFill>
                          <a:effectLst/>
                        </a:rPr>
                        <a:t>allievi </a:t>
                      </a:r>
                      <a:endParaRPr lang="it-IT"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FFC000"/>
                    </a:solid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3680339445"/>
                  </a:ext>
                </a:extLst>
              </a:tr>
              <a:tr h="322740">
                <a:tc>
                  <a:txBody>
                    <a:bodyPr/>
                    <a:lstStyle/>
                    <a:p>
                      <a:pPr>
                        <a:lnSpc>
                          <a:spcPct val="107000"/>
                        </a:lnSpc>
                        <a:spcAft>
                          <a:spcPts val="0"/>
                        </a:spcAft>
                      </a:pPr>
                      <a:r>
                        <a:rPr lang="it-IT" sz="1000" dirty="0">
                          <a:effectLst/>
                        </a:rPr>
                        <a:t>Aa</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92D050"/>
                    </a:solidFill>
                  </a:tcPr>
                </a:tc>
                <a:tc>
                  <a:txBody>
                    <a:bodyPr/>
                    <a:lstStyle/>
                    <a:p>
                      <a:pPr>
                        <a:lnSpc>
                          <a:spcPct val="107000"/>
                        </a:lnSpc>
                        <a:spcAft>
                          <a:spcPts val="0"/>
                        </a:spcAft>
                      </a:pPr>
                      <a:r>
                        <a:rPr lang="it-IT" sz="1000" dirty="0">
                          <a:effectLst/>
                        </a:rPr>
                        <a:t>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66FF99"/>
                    </a:solidFill>
                  </a:tcPr>
                </a:tc>
                <a:tc>
                  <a:txBody>
                    <a:bodyPr/>
                    <a:lstStyle/>
                    <a:p>
                      <a:pPr>
                        <a:lnSpc>
                          <a:spcPct val="107000"/>
                        </a:lnSpc>
                        <a:spcAft>
                          <a:spcPts val="0"/>
                        </a:spcAft>
                      </a:pPr>
                      <a:r>
                        <a:rPr lang="it-IT" sz="1000">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66FF99"/>
                    </a:solidFill>
                  </a:tcPr>
                </a:tc>
                <a:tc>
                  <a:txBody>
                    <a:bodyPr/>
                    <a:lstStyle/>
                    <a:p>
                      <a:pPr>
                        <a:lnSpc>
                          <a:spcPct val="107000"/>
                        </a:lnSpc>
                        <a:spcAft>
                          <a:spcPts val="0"/>
                        </a:spcAft>
                      </a:pPr>
                      <a:r>
                        <a:rPr lang="it-IT" sz="1000" dirty="0">
                          <a:effectLst/>
                        </a:rPr>
                        <a:t>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FFFF00"/>
                    </a:solidFill>
                  </a:tcPr>
                </a:tc>
                <a:tc>
                  <a:txBody>
                    <a:bodyPr/>
                    <a:lstStyle/>
                    <a:p>
                      <a:pPr>
                        <a:lnSpc>
                          <a:spcPct val="107000"/>
                        </a:lnSpc>
                        <a:spcAft>
                          <a:spcPts val="0"/>
                        </a:spcAft>
                      </a:pPr>
                      <a:r>
                        <a:rPr lang="it-IT" sz="1000">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66FF99"/>
                    </a:solidFill>
                  </a:tcPr>
                </a:tc>
                <a:tc>
                  <a:txBody>
                    <a:bodyPr/>
                    <a:lstStyle/>
                    <a:p>
                      <a:pPr>
                        <a:lnSpc>
                          <a:spcPct val="107000"/>
                        </a:lnSpc>
                        <a:spcAft>
                          <a:spcPts val="0"/>
                        </a:spcAft>
                      </a:pPr>
                      <a:r>
                        <a:rPr lang="it-IT" sz="1000" dirty="0">
                          <a:effectLst/>
                        </a:rPr>
                        <a:t>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FFFF00"/>
                    </a:solidFill>
                  </a:tcPr>
                </a:tc>
                <a:tc>
                  <a:txBody>
                    <a:bodyPr/>
                    <a:lstStyle/>
                    <a:p>
                      <a:pPr>
                        <a:lnSpc>
                          <a:spcPct val="107000"/>
                        </a:lnSpc>
                        <a:spcAft>
                          <a:spcPts val="0"/>
                        </a:spcAft>
                      </a:pPr>
                      <a:r>
                        <a:rPr lang="it-IT" sz="1000">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66FF99"/>
                    </a:solidFill>
                  </a:tcPr>
                </a:tc>
                <a:tc>
                  <a:txBody>
                    <a:bodyPr/>
                    <a:lstStyle/>
                    <a:p>
                      <a:pPr>
                        <a:lnSpc>
                          <a:spcPct val="107000"/>
                        </a:lnSpc>
                        <a:spcAft>
                          <a:spcPts val="0"/>
                        </a:spcAft>
                      </a:pPr>
                      <a:r>
                        <a:rPr lang="it-IT" sz="1000">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66FF99"/>
                    </a:solidFill>
                  </a:tcPr>
                </a:tc>
                <a:tc>
                  <a:txBody>
                    <a:bodyPr/>
                    <a:lstStyle/>
                    <a:p>
                      <a:pPr>
                        <a:lnSpc>
                          <a:spcPct val="107000"/>
                        </a:lnSpc>
                        <a:spcAft>
                          <a:spcPts val="0"/>
                        </a:spcAft>
                      </a:pPr>
                      <a:r>
                        <a:rPr lang="it-IT" sz="1000">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66FF99"/>
                    </a:solidFill>
                  </a:tcPr>
                </a:tc>
                <a:tc>
                  <a:txBody>
                    <a:bodyPr/>
                    <a:lstStyle/>
                    <a:p>
                      <a:pPr>
                        <a:lnSpc>
                          <a:spcPct val="107000"/>
                        </a:lnSpc>
                        <a:spcAft>
                          <a:spcPts val="0"/>
                        </a:spcAft>
                      </a:pPr>
                      <a:r>
                        <a:rPr lang="it-IT" sz="1000">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66FF99"/>
                    </a:solidFill>
                  </a:tcPr>
                </a:tc>
                <a:tc>
                  <a:txBody>
                    <a:bodyPr/>
                    <a:lstStyle/>
                    <a:p>
                      <a:pPr>
                        <a:lnSpc>
                          <a:spcPct val="107000"/>
                        </a:lnSpc>
                        <a:spcAft>
                          <a:spcPts val="0"/>
                        </a:spcAft>
                      </a:pPr>
                      <a:r>
                        <a:rPr lang="it-IT" sz="1000">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66FF99"/>
                    </a:solidFill>
                  </a:tcPr>
                </a:tc>
                <a:extLst>
                  <a:ext uri="{0D108BD9-81ED-4DB2-BD59-A6C34878D82A}">
                    <a16:rowId xmlns:a16="http://schemas.microsoft.com/office/drawing/2014/main" val="2724761054"/>
                  </a:ext>
                </a:extLst>
              </a:tr>
              <a:tr h="322740">
                <a:tc>
                  <a:txBody>
                    <a:bodyPr/>
                    <a:lstStyle/>
                    <a:p>
                      <a:pPr>
                        <a:lnSpc>
                          <a:spcPct val="107000"/>
                        </a:lnSpc>
                        <a:spcAft>
                          <a:spcPts val="0"/>
                        </a:spcAft>
                      </a:pPr>
                      <a:r>
                        <a:rPr lang="it-IT" sz="1000" dirty="0" err="1">
                          <a:effectLst/>
                        </a:rPr>
                        <a:t>Bb</a:t>
                      </a:r>
                      <a:r>
                        <a:rPr lang="it-IT" sz="1000" dirty="0">
                          <a:effectLst/>
                        </a:rPr>
                        <a:t>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92D050"/>
                    </a:solidFill>
                  </a:tcPr>
                </a:tc>
                <a:tc>
                  <a:txBody>
                    <a:bodyPr/>
                    <a:lstStyle/>
                    <a:p>
                      <a:pPr>
                        <a:lnSpc>
                          <a:spcPct val="107000"/>
                        </a:lnSpc>
                        <a:spcAft>
                          <a:spcPts val="0"/>
                        </a:spcAft>
                      </a:pPr>
                      <a:r>
                        <a:rPr lang="it-IT" sz="1000">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66FF99"/>
                    </a:solidFill>
                  </a:tcPr>
                </a:tc>
                <a:tc>
                  <a:txBody>
                    <a:bodyPr/>
                    <a:lstStyle/>
                    <a:p>
                      <a:pPr>
                        <a:lnSpc>
                          <a:spcPct val="107000"/>
                        </a:lnSpc>
                        <a:spcAft>
                          <a:spcPts val="0"/>
                        </a:spcAft>
                      </a:pPr>
                      <a:r>
                        <a:rPr lang="it-IT" sz="1000">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66FF99"/>
                    </a:solidFill>
                  </a:tcPr>
                </a:tc>
                <a:tc>
                  <a:txBody>
                    <a:bodyPr/>
                    <a:lstStyle/>
                    <a:p>
                      <a:pPr>
                        <a:lnSpc>
                          <a:spcPct val="107000"/>
                        </a:lnSpc>
                        <a:spcAft>
                          <a:spcPts val="0"/>
                        </a:spcAft>
                      </a:pPr>
                      <a:r>
                        <a:rPr lang="it-IT" sz="1000" dirty="0">
                          <a:effectLst/>
                        </a:rPr>
                        <a:t>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FFFF00"/>
                    </a:solidFill>
                  </a:tcPr>
                </a:tc>
                <a:tc>
                  <a:txBody>
                    <a:bodyPr/>
                    <a:lstStyle/>
                    <a:p>
                      <a:pPr>
                        <a:lnSpc>
                          <a:spcPct val="107000"/>
                        </a:lnSpc>
                        <a:spcAft>
                          <a:spcPts val="0"/>
                        </a:spcAft>
                      </a:pPr>
                      <a:r>
                        <a:rPr lang="it-IT" sz="1000">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66FF99"/>
                    </a:solidFill>
                  </a:tcPr>
                </a:tc>
                <a:tc>
                  <a:txBody>
                    <a:bodyPr/>
                    <a:lstStyle/>
                    <a:p>
                      <a:pPr>
                        <a:lnSpc>
                          <a:spcPct val="107000"/>
                        </a:lnSpc>
                        <a:spcAft>
                          <a:spcPts val="0"/>
                        </a:spcAft>
                      </a:pPr>
                      <a:r>
                        <a:rPr lang="it-IT" sz="1000" dirty="0">
                          <a:effectLst/>
                        </a:rPr>
                        <a:t>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FFFF00"/>
                    </a:solidFill>
                  </a:tcPr>
                </a:tc>
                <a:tc>
                  <a:txBody>
                    <a:bodyPr/>
                    <a:lstStyle/>
                    <a:p>
                      <a:pPr>
                        <a:lnSpc>
                          <a:spcPct val="107000"/>
                        </a:lnSpc>
                        <a:spcAft>
                          <a:spcPts val="0"/>
                        </a:spcAft>
                      </a:pPr>
                      <a:r>
                        <a:rPr lang="it-IT" sz="1000">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66FF99"/>
                    </a:solidFill>
                  </a:tcPr>
                </a:tc>
                <a:tc>
                  <a:txBody>
                    <a:bodyPr/>
                    <a:lstStyle/>
                    <a:p>
                      <a:pPr>
                        <a:lnSpc>
                          <a:spcPct val="107000"/>
                        </a:lnSpc>
                        <a:spcAft>
                          <a:spcPts val="0"/>
                        </a:spcAft>
                      </a:pPr>
                      <a:r>
                        <a:rPr lang="it-IT" sz="1000">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66FF99"/>
                    </a:solidFill>
                  </a:tcPr>
                </a:tc>
                <a:tc>
                  <a:txBody>
                    <a:bodyPr/>
                    <a:lstStyle/>
                    <a:p>
                      <a:pPr>
                        <a:lnSpc>
                          <a:spcPct val="107000"/>
                        </a:lnSpc>
                        <a:spcAft>
                          <a:spcPts val="0"/>
                        </a:spcAft>
                      </a:pPr>
                      <a:r>
                        <a:rPr lang="it-IT" sz="1000">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66FF99"/>
                    </a:solidFill>
                  </a:tcPr>
                </a:tc>
                <a:tc>
                  <a:txBody>
                    <a:bodyPr/>
                    <a:lstStyle/>
                    <a:p>
                      <a:pPr>
                        <a:lnSpc>
                          <a:spcPct val="107000"/>
                        </a:lnSpc>
                        <a:spcAft>
                          <a:spcPts val="0"/>
                        </a:spcAft>
                      </a:pPr>
                      <a:r>
                        <a:rPr lang="it-IT" sz="1000">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66FF99"/>
                    </a:solidFill>
                  </a:tcPr>
                </a:tc>
                <a:tc>
                  <a:txBody>
                    <a:bodyPr/>
                    <a:lstStyle/>
                    <a:p>
                      <a:pPr>
                        <a:lnSpc>
                          <a:spcPct val="107000"/>
                        </a:lnSpc>
                        <a:spcAft>
                          <a:spcPts val="0"/>
                        </a:spcAft>
                      </a:pPr>
                      <a:r>
                        <a:rPr lang="it-IT" sz="1000">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66FF99"/>
                    </a:solidFill>
                  </a:tcPr>
                </a:tc>
                <a:extLst>
                  <a:ext uri="{0D108BD9-81ED-4DB2-BD59-A6C34878D82A}">
                    <a16:rowId xmlns:a16="http://schemas.microsoft.com/office/drawing/2014/main" val="1424890177"/>
                  </a:ext>
                </a:extLst>
              </a:tr>
              <a:tr h="322740">
                <a:tc>
                  <a:txBody>
                    <a:bodyPr/>
                    <a:lstStyle/>
                    <a:p>
                      <a:pPr>
                        <a:lnSpc>
                          <a:spcPct val="107000"/>
                        </a:lnSpc>
                        <a:spcAft>
                          <a:spcPts val="0"/>
                        </a:spcAft>
                      </a:pPr>
                      <a:r>
                        <a:rPr lang="it-IT" sz="1000" dirty="0">
                          <a:effectLst/>
                        </a:rPr>
                        <a:t>Cc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92D050"/>
                    </a:solidFill>
                  </a:tcPr>
                </a:tc>
                <a:tc>
                  <a:txBody>
                    <a:bodyPr/>
                    <a:lstStyle/>
                    <a:p>
                      <a:pPr>
                        <a:lnSpc>
                          <a:spcPct val="107000"/>
                        </a:lnSpc>
                        <a:spcAft>
                          <a:spcPts val="0"/>
                        </a:spcAft>
                      </a:pPr>
                      <a:r>
                        <a:rPr lang="it-IT" sz="1000">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66FF99"/>
                    </a:solidFill>
                  </a:tcPr>
                </a:tc>
                <a:tc>
                  <a:txBody>
                    <a:bodyPr/>
                    <a:lstStyle/>
                    <a:p>
                      <a:pPr>
                        <a:lnSpc>
                          <a:spcPct val="107000"/>
                        </a:lnSpc>
                        <a:spcAft>
                          <a:spcPts val="0"/>
                        </a:spcAft>
                      </a:pPr>
                      <a:r>
                        <a:rPr lang="it-IT" sz="1000" dirty="0">
                          <a:effectLst/>
                        </a:rPr>
                        <a:t>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66FF99"/>
                    </a:solidFill>
                  </a:tcPr>
                </a:tc>
                <a:tc>
                  <a:txBody>
                    <a:bodyPr/>
                    <a:lstStyle/>
                    <a:p>
                      <a:pPr>
                        <a:lnSpc>
                          <a:spcPct val="107000"/>
                        </a:lnSpc>
                        <a:spcAft>
                          <a:spcPts val="0"/>
                        </a:spcAft>
                      </a:pPr>
                      <a:r>
                        <a:rPr lang="it-IT" sz="1000" dirty="0">
                          <a:effectLst/>
                        </a:rPr>
                        <a:t>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FFFF00"/>
                    </a:solidFill>
                  </a:tcPr>
                </a:tc>
                <a:tc>
                  <a:txBody>
                    <a:bodyPr/>
                    <a:lstStyle/>
                    <a:p>
                      <a:pPr>
                        <a:lnSpc>
                          <a:spcPct val="107000"/>
                        </a:lnSpc>
                        <a:spcAft>
                          <a:spcPts val="0"/>
                        </a:spcAft>
                      </a:pPr>
                      <a:r>
                        <a:rPr lang="it-IT" sz="1000">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66FF99"/>
                    </a:solidFill>
                  </a:tcPr>
                </a:tc>
                <a:tc>
                  <a:txBody>
                    <a:bodyPr/>
                    <a:lstStyle/>
                    <a:p>
                      <a:pPr>
                        <a:lnSpc>
                          <a:spcPct val="107000"/>
                        </a:lnSpc>
                        <a:spcAft>
                          <a:spcPts val="0"/>
                        </a:spcAft>
                      </a:pPr>
                      <a:r>
                        <a:rPr lang="it-IT" sz="1000" dirty="0">
                          <a:effectLst/>
                        </a:rPr>
                        <a:t>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FFFF00"/>
                    </a:solidFill>
                  </a:tcPr>
                </a:tc>
                <a:tc>
                  <a:txBody>
                    <a:bodyPr/>
                    <a:lstStyle/>
                    <a:p>
                      <a:pPr>
                        <a:lnSpc>
                          <a:spcPct val="107000"/>
                        </a:lnSpc>
                        <a:spcAft>
                          <a:spcPts val="0"/>
                        </a:spcAft>
                      </a:pPr>
                      <a:r>
                        <a:rPr lang="it-IT" sz="1000">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66FF99"/>
                    </a:solidFill>
                  </a:tcPr>
                </a:tc>
                <a:tc>
                  <a:txBody>
                    <a:bodyPr/>
                    <a:lstStyle/>
                    <a:p>
                      <a:pPr>
                        <a:lnSpc>
                          <a:spcPct val="107000"/>
                        </a:lnSpc>
                        <a:spcAft>
                          <a:spcPts val="0"/>
                        </a:spcAft>
                      </a:pPr>
                      <a:r>
                        <a:rPr lang="it-IT" sz="1000">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66FF99"/>
                    </a:solidFill>
                  </a:tcPr>
                </a:tc>
                <a:tc>
                  <a:txBody>
                    <a:bodyPr/>
                    <a:lstStyle/>
                    <a:p>
                      <a:pPr>
                        <a:lnSpc>
                          <a:spcPct val="107000"/>
                        </a:lnSpc>
                        <a:spcAft>
                          <a:spcPts val="0"/>
                        </a:spcAft>
                      </a:pPr>
                      <a:r>
                        <a:rPr lang="it-IT" sz="1000">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66FF99"/>
                    </a:solidFill>
                  </a:tcPr>
                </a:tc>
                <a:tc>
                  <a:txBody>
                    <a:bodyPr/>
                    <a:lstStyle/>
                    <a:p>
                      <a:pPr>
                        <a:lnSpc>
                          <a:spcPct val="107000"/>
                        </a:lnSpc>
                        <a:spcAft>
                          <a:spcPts val="0"/>
                        </a:spcAft>
                      </a:pPr>
                      <a:r>
                        <a:rPr lang="it-IT" sz="1000">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66FF99"/>
                    </a:solidFill>
                  </a:tcPr>
                </a:tc>
                <a:tc>
                  <a:txBody>
                    <a:bodyPr/>
                    <a:lstStyle/>
                    <a:p>
                      <a:pPr>
                        <a:lnSpc>
                          <a:spcPct val="107000"/>
                        </a:lnSpc>
                        <a:spcAft>
                          <a:spcPts val="0"/>
                        </a:spcAft>
                      </a:pPr>
                      <a:r>
                        <a:rPr lang="it-IT" sz="1000">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66FF99"/>
                    </a:solidFill>
                  </a:tcPr>
                </a:tc>
                <a:extLst>
                  <a:ext uri="{0D108BD9-81ED-4DB2-BD59-A6C34878D82A}">
                    <a16:rowId xmlns:a16="http://schemas.microsoft.com/office/drawing/2014/main" val="791208829"/>
                  </a:ext>
                </a:extLst>
              </a:tr>
              <a:tr h="322740">
                <a:tc>
                  <a:txBody>
                    <a:bodyPr/>
                    <a:lstStyle/>
                    <a:p>
                      <a:pPr>
                        <a:lnSpc>
                          <a:spcPct val="107000"/>
                        </a:lnSpc>
                        <a:spcAft>
                          <a:spcPts val="0"/>
                        </a:spcAft>
                      </a:pPr>
                      <a:r>
                        <a:rPr lang="it-IT" sz="1000" dirty="0" err="1">
                          <a:effectLst/>
                        </a:rPr>
                        <a:t>Dd</a:t>
                      </a:r>
                      <a:r>
                        <a:rPr lang="it-IT" sz="1000" dirty="0">
                          <a:effectLst/>
                        </a:rPr>
                        <a:t>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92D050"/>
                    </a:solidFill>
                  </a:tcPr>
                </a:tc>
                <a:tc>
                  <a:txBody>
                    <a:bodyPr/>
                    <a:lstStyle/>
                    <a:p>
                      <a:pPr>
                        <a:lnSpc>
                          <a:spcPct val="107000"/>
                        </a:lnSpc>
                        <a:spcAft>
                          <a:spcPts val="0"/>
                        </a:spcAft>
                      </a:pPr>
                      <a:r>
                        <a:rPr lang="it-IT" sz="1000">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66FF99"/>
                    </a:solidFill>
                  </a:tcPr>
                </a:tc>
                <a:tc>
                  <a:txBody>
                    <a:bodyPr/>
                    <a:lstStyle/>
                    <a:p>
                      <a:pPr>
                        <a:lnSpc>
                          <a:spcPct val="107000"/>
                        </a:lnSpc>
                        <a:spcAft>
                          <a:spcPts val="0"/>
                        </a:spcAft>
                      </a:pPr>
                      <a:r>
                        <a:rPr lang="it-IT" sz="1000">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66FF99"/>
                    </a:solidFill>
                  </a:tcPr>
                </a:tc>
                <a:tc>
                  <a:txBody>
                    <a:bodyPr/>
                    <a:lstStyle/>
                    <a:p>
                      <a:pPr>
                        <a:lnSpc>
                          <a:spcPct val="107000"/>
                        </a:lnSpc>
                        <a:spcAft>
                          <a:spcPts val="0"/>
                        </a:spcAft>
                      </a:pPr>
                      <a:r>
                        <a:rPr lang="it-IT" sz="1000" dirty="0">
                          <a:effectLst/>
                        </a:rPr>
                        <a:t>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FFFF00"/>
                    </a:solidFill>
                  </a:tcPr>
                </a:tc>
                <a:tc>
                  <a:txBody>
                    <a:bodyPr/>
                    <a:lstStyle/>
                    <a:p>
                      <a:pPr>
                        <a:lnSpc>
                          <a:spcPct val="107000"/>
                        </a:lnSpc>
                        <a:spcAft>
                          <a:spcPts val="0"/>
                        </a:spcAft>
                      </a:pPr>
                      <a:r>
                        <a:rPr lang="it-IT" sz="1000">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66FF99"/>
                    </a:solidFill>
                  </a:tcPr>
                </a:tc>
                <a:tc>
                  <a:txBody>
                    <a:bodyPr/>
                    <a:lstStyle/>
                    <a:p>
                      <a:pPr>
                        <a:lnSpc>
                          <a:spcPct val="107000"/>
                        </a:lnSpc>
                        <a:spcAft>
                          <a:spcPts val="0"/>
                        </a:spcAft>
                      </a:pPr>
                      <a:r>
                        <a:rPr lang="it-IT" sz="1000" dirty="0">
                          <a:effectLst/>
                        </a:rPr>
                        <a:t>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FFFF00"/>
                    </a:solidFill>
                  </a:tcPr>
                </a:tc>
                <a:tc>
                  <a:txBody>
                    <a:bodyPr/>
                    <a:lstStyle/>
                    <a:p>
                      <a:pPr>
                        <a:lnSpc>
                          <a:spcPct val="107000"/>
                        </a:lnSpc>
                        <a:spcAft>
                          <a:spcPts val="0"/>
                        </a:spcAft>
                      </a:pPr>
                      <a:r>
                        <a:rPr lang="it-IT" sz="1000">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66FF99"/>
                    </a:solidFill>
                  </a:tcPr>
                </a:tc>
                <a:tc>
                  <a:txBody>
                    <a:bodyPr/>
                    <a:lstStyle/>
                    <a:p>
                      <a:pPr>
                        <a:lnSpc>
                          <a:spcPct val="107000"/>
                        </a:lnSpc>
                        <a:spcAft>
                          <a:spcPts val="0"/>
                        </a:spcAft>
                      </a:pPr>
                      <a:r>
                        <a:rPr lang="it-IT" sz="1000">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66FF99"/>
                    </a:solidFill>
                  </a:tcPr>
                </a:tc>
                <a:tc>
                  <a:txBody>
                    <a:bodyPr/>
                    <a:lstStyle/>
                    <a:p>
                      <a:pPr>
                        <a:lnSpc>
                          <a:spcPct val="107000"/>
                        </a:lnSpc>
                        <a:spcAft>
                          <a:spcPts val="0"/>
                        </a:spcAft>
                      </a:pPr>
                      <a:r>
                        <a:rPr lang="it-IT" sz="1000">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66FF99"/>
                    </a:solidFill>
                  </a:tcPr>
                </a:tc>
                <a:tc>
                  <a:txBody>
                    <a:bodyPr/>
                    <a:lstStyle/>
                    <a:p>
                      <a:pPr>
                        <a:lnSpc>
                          <a:spcPct val="107000"/>
                        </a:lnSpc>
                        <a:spcAft>
                          <a:spcPts val="0"/>
                        </a:spcAft>
                      </a:pPr>
                      <a:r>
                        <a:rPr lang="it-IT" sz="1000">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66FF99"/>
                    </a:solidFill>
                  </a:tcPr>
                </a:tc>
                <a:tc>
                  <a:txBody>
                    <a:bodyPr/>
                    <a:lstStyle/>
                    <a:p>
                      <a:pPr>
                        <a:lnSpc>
                          <a:spcPct val="107000"/>
                        </a:lnSpc>
                        <a:spcAft>
                          <a:spcPts val="0"/>
                        </a:spcAft>
                      </a:pPr>
                      <a:r>
                        <a:rPr lang="it-IT" sz="1000">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66FF99"/>
                    </a:solidFill>
                  </a:tcPr>
                </a:tc>
                <a:extLst>
                  <a:ext uri="{0D108BD9-81ED-4DB2-BD59-A6C34878D82A}">
                    <a16:rowId xmlns:a16="http://schemas.microsoft.com/office/drawing/2014/main" val="2917724877"/>
                  </a:ext>
                </a:extLst>
              </a:tr>
              <a:tr h="322740">
                <a:tc>
                  <a:txBody>
                    <a:bodyPr/>
                    <a:lstStyle/>
                    <a:p>
                      <a:pPr>
                        <a:lnSpc>
                          <a:spcPct val="107000"/>
                        </a:lnSpc>
                        <a:spcAft>
                          <a:spcPts val="0"/>
                        </a:spcAft>
                      </a:pPr>
                      <a:r>
                        <a:rPr lang="it-IT" sz="1000" dirty="0" err="1">
                          <a:effectLst/>
                        </a:rPr>
                        <a:t>Ee</a:t>
                      </a:r>
                      <a:r>
                        <a:rPr lang="it-IT" sz="1000" dirty="0">
                          <a:effectLst/>
                        </a:rPr>
                        <a:t>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92D050"/>
                    </a:solidFill>
                  </a:tcPr>
                </a:tc>
                <a:tc>
                  <a:txBody>
                    <a:bodyPr/>
                    <a:lstStyle/>
                    <a:p>
                      <a:pPr>
                        <a:lnSpc>
                          <a:spcPct val="107000"/>
                        </a:lnSpc>
                        <a:spcAft>
                          <a:spcPts val="0"/>
                        </a:spcAft>
                      </a:pPr>
                      <a:r>
                        <a:rPr lang="it-IT" sz="1000">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66FF99"/>
                    </a:solidFill>
                  </a:tcPr>
                </a:tc>
                <a:tc>
                  <a:txBody>
                    <a:bodyPr/>
                    <a:lstStyle/>
                    <a:p>
                      <a:pPr>
                        <a:lnSpc>
                          <a:spcPct val="107000"/>
                        </a:lnSpc>
                        <a:spcAft>
                          <a:spcPts val="0"/>
                        </a:spcAft>
                      </a:pPr>
                      <a:r>
                        <a:rPr lang="it-IT" sz="1000">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66FF99"/>
                    </a:solidFill>
                  </a:tcPr>
                </a:tc>
                <a:tc>
                  <a:txBody>
                    <a:bodyPr/>
                    <a:lstStyle/>
                    <a:p>
                      <a:pPr>
                        <a:lnSpc>
                          <a:spcPct val="107000"/>
                        </a:lnSpc>
                        <a:spcAft>
                          <a:spcPts val="0"/>
                        </a:spcAft>
                      </a:pPr>
                      <a:r>
                        <a:rPr lang="it-IT" sz="1000" dirty="0">
                          <a:effectLst/>
                        </a:rPr>
                        <a:t>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FFFF00"/>
                    </a:solidFill>
                  </a:tcPr>
                </a:tc>
                <a:tc>
                  <a:txBody>
                    <a:bodyPr/>
                    <a:lstStyle/>
                    <a:p>
                      <a:pPr>
                        <a:lnSpc>
                          <a:spcPct val="107000"/>
                        </a:lnSpc>
                        <a:spcAft>
                          <a:spcPts val="0"/>
                        </a:spcAft>
                      </a:pPr>
                      <a:r>
                        <a:rPr lang="it-IT" sz="1000" dirty="0">
                          <a:effectLst/>
                        </a:rPr>
                        <a:t>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66FF99"/>
                    </a:solidFill>
                  </a:tcPr>
                </a:tc>
                <a:tc>
                  <a:txBody>
                    <a:bodyPr/>
                    <a:lstStyle/>
                    <a:p>
                      <a:pPr>
                        <a:lnSpc>
                          <a:spcPct val="107000"/>
                        </a:lnSpc>
                        <a:spcAft>
                          <a:spcPts val="0"/>
                        </a:spcAft>
                      </a:pPr>
                      <a:r>
                        <a:rPr lang="it-IT" sz="1000" dirty="0">
                          <a:effectLst/>
                        </a:rPr>
                        <a:t>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FFFF00"/>
                    </a:solidFill>
                  </a:tcPr>
                </a:tc>
                <a:tc>
                  <a:txBody>
                    <a:bodyPr/>
                    <a:lstStyle/>
                    <a:p>
                      <a:pPr>
                        <a:lnSpc>
                          <a:spcPct val="107000"/>
                        </a:lnSpc>
                        <a:spcAft>
                          <a:spcPts val="0"/>
                        </a:spcAft>
                      </a:pPr>
                      <a:r>
                        <a:rPr lang="it-IT" sz="1000">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66FF99"/>
                    </a:solidFill>
                  </a:tcPr>
                </a:tc>
                <a:tc>
                  <a:txBody>
                    <a:bodyPr/>
                    <a:lstStyle/>
                    <a:p>
                      <a:pPr>
                        <a:lnSpc>
                          <a:spcPct val="107000"/>
                        </a:lnSpc>
                        <a:spcAft>
                          <a:spcPts val="0"/>
                        </a:spcAft>
                      </a:pPr>
                      <a:r>
                        <a:rPr lang="it-IT" sz="1000">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66FF99"/>
                    </a:solidFill>
                  </a:tcPr>
                </a:tc>
                <a:tc>
                  <a:txBody>
                    <a:bodyPr/>
                    <a:lstStyle/>
                    <a:p>
                      <a:pPr>
                        <a:lnSpc>
                          <a:spcPct val="107000"/>
                        </a:lnSpc>
                        <a:spcAft>
                          <a:spcPts val="0"/>
                        </a:spcAft>
                      </a:pPr>
                      <a:r>
                        <a:rPr lang="it-IT" sz="1000">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66FF99"/>
                    </a:solidFill>
                  </a:tcPr>
                </a:tc>
                <a:tc>
                  <a:txBody>
                    <a:bodyPr/>
                    <a:lstStyle/>
                    <a:p>
                      <a:pPr>
                        <a:lnSpc>
                          <a:spcPct val="107000"/>
                        </a:lnSpc>
                        <a:spcAft>
                          <a:spcPts val="0"/>
                        </a:spcAft>
                      </a:pPr>
                      <a:r>
                        <a:rPr lang="it-IT" sz="1000">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66FF99"/>
                    </a:solidFill>
                  </a:tcPr>
                </a:tc>
                <a:tc>
                  <a:txBody>
                    <a:bodyPr/>
                    <a:lstStyle/>
                    <a:p>
                      <a:pPr>
                        <a:lnSpc>
                          <a:spcPct val="107000"/>
                        </a:lnSpc>
                        <a:spcAft>
                          <a:spcPts val="0"/>
                        </a:spcAft>
                      </a:pPr>
                      <a:r>
                        <a:rPr lang="it-IT" sz="1000">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66FF99"/>
                    </a:solidFill>
                  </a:tcPr>
                </a:tc>
                <a:extLst>
                  <a:ext uri="{0D108BD9-81ED-4DB2-BD59-A6C34878D82A}">
                    <a16:rowId xmlns:a16="http://schemas.microsoft.com/office/drawing/2014/main" val="2534488914"/>
                  </a:ext>
                </a:extLst>
              </a:tr>
              <a:tr h="322740">
                <a:tc>
                  <a:txBody>
                    <a:bodyPr/>
                    <a:lstStyle/>
                    <a:p>
                      <a:pPr>
                        <a:lnSpc>
                          <a:spcPct val="107000"/>
                        </a:lnSpc>
                        <a:spcAft>
                          <a:spcPts val="0"/>
                        </a:spcAft>
                      </a:pPr>
                      <a:r>
                        <a:rPr lang="it-IT" sz="1000" dirty="0" err="1">
                          <a:effectLst/>
                        </a:rPr>
                        <a:t>Ff</a:t>
                      </a:r>
                      <a:r>
                        <a:rPr lang="it-IT" sz="1000" dirty="0">
                          <a:effectLst/>
                        </a:rPr>
                        <a:t>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92D050"/>
                    </a:solidFill>
                  </a:tcPr>
                </a:tc>
                <a:tc>
                  <a:txBody>
                    <a:bodyPr/>
                    <a:lstStyle/>
                    <a:p>
                      <a:pPr>
                        <a:lnSpc>
                          <a:spcPct val="107000"/>
                        </a:lnSpc>
                        <a:spcAft>
                          <a:spcPts val="0"/>
                        </a:spcAft>
                      </a:pPr>
                      <a:r>
                        <a:rPr lang="it-IT" sz="1000">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66FF99"/>
                    </a:solidFill>
                  </a:tcPr>
                </a:tc>
                <a:tc>
                  <a:txBody>
                    <a:bodyPr/>
                    <a:lstStyle/>
                    <a:p>
                      <a:pPr>
                        <a:lnSpc>
                          <a:spcPct val="107000"/>
                        </a:lnSpc>
                        <a:spcAft>
                          <a:spcPts val="0"/>
                        </a:spcAft>
                      </a:pPr>
                      <a:r>
                        <a:rPr lang="it-IT" sz="1000">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66FF99"/>
                    </a:solidFill>
                  </a:tcPr>
                </a:tc>
                <a:tc>
                  <a:txBody>
                    <a:bodyPr/>
                    <a:lstStyle/>
                    <a:p>
                      <a:pPr>
                        <a:lnSpc>
                          <a:spcPct val="107000"/>
                        </a:lnSpc>
                        <a:spcAft>
                          <a:spcPts val="0"/>
                        </a:spcAft>
                      </a:pPr>
                      <a:r>
                        <a:rPr lang="it-IT" sz="1000" dirty="0">
                          <a:effectLst/>
                        </a:rPr>
                        <a:t>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FFFF00"/>
                    </a:solidFill>
                  </a:tcPr>
                </a:tc>
                <a:tc>
                  <a:txBody>
                    <a:bodyPr/>
                    <a:lstStyle/>
                    <a:p>
                      <a:pPr>
                        <a:lnSpc>
                          <a:spcPct val="107000"/>
                        </a:lnSpc>
                        <a:spcAft>
                          <a:spcPts val="0"/>
                        </a:spcAft>
                      </a:pPr>
                      <a:r>
                        <a:rPr lang="it-IT" sz="1000">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66FF99"/>
                    </a:solidFill>
                  </a:tcPr>
                </a:tc>
                <a:tc>
                  <a:txBody>
                    <a:bodyPr/>
                    <a:lstStyle/>
                    <a:p>
                      <a:pPr>
                        <a:lnSpc>
                          <a:spcPct val="107000"/>
                        </a:lnSpc>
                        <a:spcAft>
                          <a:spcPts val="0"/>
                        </a:spcAft>
                      </a:pPr>
                      <a:r>
                        <a:rPr lang="it-IT" sz="1000" dirty="0">
                          <a:effectLst/>
                        </a:rPr>
                        <a:t>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FFFF00"/>
                    </a:solidFill>
                  </a:tcPr>
                </a:tc>
                <a:tc>
                  <a:txBody>
                    <a:bodyPr/>
                    <a:lstStyle/>
                    <a:p>
                      <a:pPr>
                        <a:lnSpc>
                          <a:spcPct val="107000"/>
                        </a:lnSpc>
                        <a:spcAft>
                          <a:spcPts val="0"/>
                        </a:spcAft>
                      </a:pPr>
                      <a:r>
                        <a:rPr lang="it-IT" sz="1000">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66FF99"/>
                    </a:solidFill>
                  </a:tcPr>
                </a:tc>
                <a:tc>
                  <a:txBody>
                    <a:bodyPr/>
                    <a:lstStyle/>
                    <a:p>
                      <a:pPr>
                        <a:lnSpc>
                          <a:spcPct val="107000"/>
                        </a:lnSpc>
                        <a:spcAft>
                          <a:spcPts val="0"/>
                        </a:spcAft>
                      </a:pPr>
                      <a:r>
                        <a:rPr lang="it-IT" sz="1000">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66FF99"/>
                    </a:solidFill>
                  </a:tcPr>
                </a:tc>
                <a:tc>
                  <a:txBody>
                    <a:bodyPr/>
                    <a:lstStyle/>
                    <a:p>
                      <a:pPr>
                        <a:lnSpc>
                          <a:spcPct val="107000"/>
                        </a:lnSpc>
                        <a:spcAft>
                          <a:spcPts val="0"/>
                        </a:spcAft>
                      </a:pPr>
                      <a:r>
                        <a:rPr lang="it-IT" sz="1000">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66FF99"/>
                    </a:solidFill>
                  </a:tcPr>
                </a:tc>
                <a:tc>
                  <a:txBody>
                    <a:bodyPr/>
                    <a:lstStyle/>
                    <a:p>
                      <a:pPr>
                        <a:lnSpc>
                          <a:spcPct val="107000"/>
                        </a:lnSpc>
                        <a:spcAft>
                          <a:spcPts val="0"/>
                        </a:spcAft>
                      </a:pPr>
                      <a:r>
                        <a:rPr lang="it-IT" sz="1000">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66FF99"/>
                    </a:solidFill>
                  </a:tcPr>
                </a:tc>
                <a:tc>
                  <a:txBody>
                    <a:bodyPr/>
                    <a:lstStyle/>
                    <a:p>
                      <a:pPr>
                        <a:lnSpc>
                          <a:spcPct val="107000"/>
                        </a:lnSpc>
                        <a:spcAft>
                          <a:spcPts val="0"/>
                        </a:spcAft>
                      </a:pPr>
                      <a:r>
                        <a:rPr lang="it-IT" sz="1000">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66FF99"/>
                    </a:solidFill>
                  </a:tcPr>
                </a:tc>
                <a:extLst>
                  <a:ext uri="{0D108BD9-81ED-4DB2-BD59-A6C34878D82A}">
                    <a16:rowId xmlns:a16="http://schemas.microsoft.com/office/drawing/2014/main" val="3502406347"/>
                  </a:ext>
                </a:extLst>
              </a:tr>
              <a:tr h="322740">
                <a:tc>
                  <a:txBody>
                    <a:bodyPr/>
                    <a:lstStyle/>
                    <a:p>
                      <a:pPr>
                        <a:lnSpc>
                          <a:spcPct val="107000"/>
                        </a:lnSpc>
                        <a:spcAft>
                          <a:spcPts val="0"/>
                        </a:spcAft>
                      </a:pPr>
                      <a:r>
                        <a:rPr lang="it-IT" sz="1000" dirty="0">
                          <a:effectLst/>
                        </a:rPr>
                        <a:t>…</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92D050"/>
                    </a:solidFill>
                  </a:tcPr>
                </a:tc>
                <a:tc>
                  <a:txBody>
                    <a:bodyPr/>
                    <a:lstStyle/>
                    <a:p>
                      <a:pPr>
                        <a:lnSpc>
                          <a:spcPct val="107000"/>
                        </a:lnSpc>
                        <a:spcAft>
                          <a:spcPts val="0"/>
                        </a:spcAft>
                      </a:pPr>
                      <a:r>
                        <a:rPr lang="it-IT" sz="1000">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66FF99"/>
                    </a:solidFill>
                  </a:tcPr>
                </a:tc>
                <a:tc>
                  <a:txBody>
                    <a:bodyPr/>
                    <a:lstStyle/>
                    <a:p>
                      <a:pPr>
                        <a:lnSpc>
                          <a:spcPct val="107000"/>
                        </a:lnSpc>
                        <a:spcAft>
                          <a:spcPts val="0"/>
                        </a:spcAft>
                      </a:pPr>
                      <a:r>
                        <a:rPr lang="it-IT" sz="1000">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66FF99"/>
                    </a:solidFill>
                  </a:tcPr>
                </a:tc>
                <a:tc>
                  <a:txBody>
                    <a:bodyPr/>
                    <a:lstStyle/>
                    <a:p>
                      <a:pPr>
                        <a:lnSpc>
                          <a:spcPct val="107000"/>
                        </a:lnSpc>
                        <a:spcAft>
                          <a:spcPts val="0"/>
                        </a:spcAft>
                      </a:pPr>
                      <a:r>
                        <a:rPr lang="it-IT" sz="1000" dirty="0">
                          <a:effectLst/>
                        </a:rPr>
                        <a:t>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FFFF00"/>
                    </a:solidFill>
                  </a:tcPr>
                </a:tc>
                <a:tc>
                  <a:txBody>
                    <a:bodyPr/>
                    <a:lstStyle/>
                    <a:p>
                      <a:pPr>
                        <a:lnSpc>
                          <a:spcPct val="107000"/>
                        </a:lnSpc>
                        <a:spcAft>
                          <a:spcPts val="0"/>
                        </a:spcAft>
                      </a:pPr>
                      <a:r>
                        <a:rPr lang="it-IT" sz="1000">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66FF99"/>
                    </a:solidFill>
                  </a:tcPr>
                </a:tc>
                <a:tc>
                  <a:txBody>
                    <a:bodyPr/>
                    <a:lstStyle/>
                    <a:p>
                      <a:pPr>
                        <a:lnSpc>
                          <a:spcPct val="107000"/>
                        </a:lnSpc>
                        <a:spcAft>
                          <a:spcPts val="0"/>
                        </a:spcAft>
                      </a:pPr>
                      <a:r>
                        <a:rPr lang="it-IT" sz="1000" dirty="0">
                          <a:effectLst/>
                        </a:rPr>
                        <a:t>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FFFF00"/>
                    </a:solidFill>
                  </a:tcPr>
                </a:tc>
                <a:tc>
                  <a:txBody>
                    <a:bodyPr/>
                    <a:lstStyle/>
                    <a:p>
                      <a:pPr>
                        <a:lnSpc>
                          <a:spcPct val="107000"/>
                        </a:lnSpc>
                        <a:spcAft>
                          <a:spcPts val="0"/>
                        </a:spcAft>
                      </a:pPr>
                      <a:r>
                        <a:rPr lang="it-IT" sz="1000">
                          <a:effectLst/>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66FF99"/>
                    </a:solidFill>
                  </a:tcPr>
                </a:tc>
                <a:tc>
                  <a:txBody>
                    <a:bodyPr/>
                    <a:lstStyle/>
                    <a:p>
                      <a:pPr>
                        <a:lnSpc>
                          <a:spcPct val="107000"/>
                        </a:lnSpc>
                        <a:spcAft>
                          <a:spcPts val="0"/>
                        </a:spcAft>
                      </a:pPr>
                      <a:r>
                        <a:rPr lang="it-IT" sz="1000" dirty="0">
                          <a:effectLst/>
                        </a:rPr>
                        <a:t>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66FF99"/>
                    </a:solidFill>
                  </a:tcPr>
                </a:tc>
                <a:tc>
                  <a:txBody>
                    <a:bodyPr/>
                    <a:lstStyle/>
                    <a:p>
                      <a:pPr>
                        <a:lnSpc>
                          <a:spcPct val="107000"/>
                        </a:lnSpc>
                        <a:spcAft>
                          <a:spcPts val="0"/>
                        </a:spcAft>
                      </a:pPr>
                      <a:r>
                        <a:rPr lang="it-IT" sz="1000" dirty="0">
                          <a:effectLst/>
                        </a:rPr>
                        <a:t>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66FF99"/>
                    </a:solidFill>
                  </a:tcPr>
                </a:tc>
                <a:tc>
                  <a:txBody>
                    <a:bodyPr/>
                    <a:lstStyle/>
                    <a:p>
                      <a:pPr>
                        <a:lnSpc>
                          <a:spcPct val="107000"/>
                        </a:lnSpc>
                        <a:spcAft>
                          <a:spcPts val="0"/>
                        </a:spcAft>
                      </a:pPr>
                      <a:r>
                        <a:rPr lang="it-IT" sz="1000" dirty="0">
                          <a:effectLst/>
                        </a:rPr>
                        <a:t>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66FF99"/>
                    </a:solidFill>
                  </a:tcPr>
                </a:tc>
                <a:tc>
                  <a:txBody>
                    <a:bodyPr/>
                    <a:lstStyle/>
                    <a:p>
                      <a:pPr>
                        <a:lnSpc>
                          <a:spcPct val="107000"/>
                        </a:lnSpc>
                        <a:spcAft>
                          <a:spcPts val="0"/>
                        </a:spcAft>
                      </a:pPr>
                      <a:r>
                        <a:rPr lang="it-IT" sz="1000" dirty="0">
                          <a:effectLst/>
                        </a:rPr>
                        <a:t>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8528" marR="58528" marT="0" marB="0">
                    <a:solidFill>
                      <a:srgbClr val="66FF99"/>
                    </a:solidFill>
                  </a:tcPr>
                </a:tc>
                <a:extLst>
                  <a:ext uri="{0D108BD9-81ED-4DB2-BD59-A6C34878D82A}">
                    <a16:rowId xmlns:a16="http://schemas.microsoft.com/office/drawing/2014/main" val="422622131"/>
                  </a:ext>
                </a:extLst>
              </a:tr>
            </a:tbl>
          </a:graphicData>
        </a:graphic>
      </p:graphicFrame>
      <p:sp>
        <p:nvSpPr>
          <p:cNvPr id="5" name="Rectangle 1">
            <a:extLst>
              <a:ext uri="{FF2B5EF4-FFF2-40B4-BE49-F238E27FC236}">
                <a16:creationId xmlns:a16="http://schemas.microsoft.com/office/drawing/2014/main" id="{CC967261-170F-41CA-BD2A-008936370086}"/>
              </a:ext>
            </a:extLst>
          </p:cNvPr>
          <p:cNvSpPr>
            <a:spLocks noChangeArrowheads="1"/>
          </p:cNvSpPr>
          <p:nvPr/>
        </p:nvSpPr>
        <p:spPr bwMode="auto">
          <a:xfrm>
            <a:off x="418214" y="312685"/>
            <a:ext cx="1135557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altLang="it-IT" sz="12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SCHEDA DI VALUTAZIONE DELL’INSEGNANTE - Documentazione progressiva della classe</a:t>
            </a:r>
            <a:endParaRPr kumimoji="0" lang="it-IT" altLang="it-IT" sz="12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altLang="it-IT"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Classe _________Insegnamento ______________________ Periodo didattico ________________________</a:t>
            </a:r>
            <a:endParaRPr kumimoji="0" lang="it-IT" altLang="it-IT" sz="12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it-IT" altLang="it-IT" sz="12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637173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B404CD31-4020-4C24-9CE1-DC1B8475F66C}"/>
              </a:ext>
            </a:extLst>
          </p:cNvPr>
          <p:cNvSpPr txBox="1"/>
          <p:nvPr/>
        </p:nvSpPr>
        <p:spPr>
          <a:xfrm>
            <a:off x="3625702" y="489098"/>
            <a:ext cx="5816010" cy="369332"/>
          </a:xfrm>
          <a:prstGeom prst="rect">
            <a:avLst/>
          </a:prstGeom>
          <a:noFill/>
        </p:spPr>
        <p:txBody>
          <a:bodyPr wrap="square" rtlCol="0">
            <a:spAutoFit/>
          </a:bodyPr>
          <a:lstStyle/>
          <a:p>
            <a:pPr algn="ctr"/>
            <a:r>
              <a:rPr lang="it-IT" dirty="0"/>
              <a:t>RUBRICA DI VALUTAZIONE DEI PCTO</a:t>
            </a:r>
          </a:p>
        </p:txBody>
      </p:sp>
      <p:graphicFrame>
        <p:nvGraphicFramePr>
          <p:cNvPr id="2" name="Tabella 1">
            <a:extLst>
              <a:ext uri="{FF2B5EF4-FFF2-40B4-BE49-F238E27FC236}">
                <a16:creationId xmlns:a16="http://schemas.microsoft.com/office/drawing/2014/main" id="{48F9C936-0BE6-4A90-A1C4-6CAC81773ECE}"/>
              </a:ext>
            </a:extLst>
          </p:cNvPr>
          <p:cNvGraphicFramePr>
            <a:graphicFrameLocks noGrp="1"/>
          </p:cNvGraphicFramePr>
          <p:nvPr>
            <p:extLst>
              <p:ext uri="{D42A27DB-BD31-4B8C-83A1-F6EECF244321}">
                <p14:modId xmlns:p14="http://schemas.microsoft.com/office/powerpoint/2010/main" val="804112617"/>
              </p:ext>
            </p:extLst>
          </p:nvPr>
        </p:nvGraphicFramePr>
        <p:xfrm>
          <a:off x="325120" y="952500"/>
          <a:ext cx="11490958" cy="5702555"/>
        </p:xfrm>
        <a:graphic>
          <a:graphicData uri="http://schemas.openxmlformats.org/drawingml/2006/table">
            <a:tbl>
              <a:tblPr firstRow="1" firstCol="1" bandRow="1">
                <a:tableStyleId>{5C22544A-7EE6-4342-B048-85BDC9FD1C3A}</a:tableStyleId>
              </a:tblPr>
              <a:tblGrid>
                <a:gridCol w="2134942">
                  <a:extLst>
                    <a:ext uri="{9D8B030D-6E8A-4147-A177-3AD203B41FA5}">
                      <a16:colId xmlns:a16="http://schemas.microsoft.com/office/drawing/2014/main" val="1019887249"/>
                    </a:ext>
                  </a:extLst>
                </a:gridCol>
                <a:gridCol w="1706349">
                  <a:extLst>
                    <a:ext uri="{9D8B030D-6E8A-4147-A177-3AD203B41FA5}">
                      <a16:colId xmlns:a16="http://schemas.microsoft.com/office/drawing/2014/main" val="1255297721"/>
                    </a:ext>
                  </a:extLst>
                </a:gridCol>
                <a:gridCol w="2048258">
                  <a:extLst>
                    <a:ext uri="{9D8B030D-6E8A-4147-A177-3AD203B41FA5}">
                      <a16:colId xmlns:a16="http://schemas.microsoft.com/office/drawing/2014/main" val="17464879"/>
                    </a:ext>
                  </a:extLst>
                </a:gridCol>
                <a:gridCol w="2388566">
                  <a:extLst>
                    <a:ext uri="{9D8B030D-6E8A-4147-A177-3AD203B41FA5}">
                      <a16:colId xmlns:a16="http://schemas.microsoft.com/office/drawing/2014/main" val="2445314177"/>
                    </a:ext>
                  </a:extLst>
                </a:gridCol>
                <a:gridCol w="3212843">
                  <a:extLst>
                    <a:ext uri="{9D8B030D-6E8A-4147-A177-3AD203B41FA5}">
                      <a16:colId xmlns:a16="http://schemas.microsoft.com/office/drawing/2014/main" val="693315375"/>
                    </a:ext>
                  </a:extLst>
                </a:gridCol>
              </a:tblGrid>
              <a:tr h="352069">
                <a:tc>
                  <a:txBody>
                    <a:bodyPr/>
                    <a:lstStyle/>
                    <a:p>
                      <a:pPr indent="67310" algn="ctr">
                        <a:lnSpc>
                          <a:spcPct val="105000"/>
                        </a:lnSpc>
                        <a:spcAft>
                          <a:spcPts val="0"/>
                        </a:spcAft>
                      </a:pPr>
                      <a:r>
                        <a:rPr lang="it-IT" sz="1100" kern="150" cap="small" dirty="0">
                          <a:solidFill>
                            <a:schemeClr val="tx1"/>
                          </a:solidFill>
                          <a:effectLst/>
                        </a:rPr>
                        <a:t>Competenze trasversali E Orientamento</a:t>
                      </a:r>
                      <a:endParaRPr lang="it-IT" sz="1100" kern="150" dirty="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21034" marR="21034" marT="0" marB="0"/>
                </a:tc>
                <a:tc>
                  <a:txBody>
                    <a:bodyPr/>
                    <a:lstStyle/>
                    <a:p>
                      <a:pPr indent="67310" algn="ctr">
                        <a:lnSpc>
                          <a:spcPct val="105000"/>
                        </a:lnSpc>
                        <a:spcAft>
                          <a:spcPts val="0"/>
                        </a:spcAft>
                      </a:pPr>
                      <a:r>
                        <a:rPr lang="it-IT" sz="1100" kern="150" cap="small">
                          <a:solidFill>
                            <a:schemeClr val="tx1"/>
                          </a:solidFill>
                          <a:effectLst/>
                        </a:rPr>
                        <a:t>Parziale</a:t>
                      </a:r>
                      <a:endParaRPr lang="it-IT" sz="1100" kern="15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21034" marR="21034" marT="0" marB="0"/>
                </a:tc>
                <a:tc>
                  <a:txBody>
                    <a:bodyPr/>
                    <a:lstStyle/>
                    <a:p>
                      <a:pPr indent="67310" algn="ctr">
                        <a:lnSpc>
                          <a:spcPct val="105000"/>
                        </a:lnSpc>
                        <a:spcAft>
                          <a:spcPts val="0"/>
                        </a:spcAft>
                      </a:pPr>
                      <a:r>
                        <a:rPr lang="it-IT" sz="1100" kern="150" cap="small">
                          <a:solidFill>
                            <a:schemeClr val="tx1"/>
                          </a:solidFill>
                          <a:effectLst/>
                        </a:rPr>
                        <a:t>Basilare</a:t>
                      </a:r>
                      <a:endParaRPr lang="it-IT" sz="1100" kern="15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21034" marR="21034" marT="0" marB="0"/>
                </a:tc>
                <a:tc>
                  <a:txBody>
                    <a:bodyPr/>
                    <a:lstStyle/>
                    <a:p>
                      <a:pPr indent="67310" algn="ctr">
                        <a:lnSpc>
                          <a:spcPct val="105000"/>
                        </a:lnSpc>
                        <a:spcAft>
                          <a:spcPts val="0"/>
                        </a:spcAft>
                      </a:pPr>
                      <a:r>
                        <a:rPr lang="it-IT" sz="1100" kern="150" cap="small">
                          <a:solidFill>
                            <a:schemeClr val="tx1"/>
                          </a:solidFill>
                          <a:effectLst/>
                        </a:rPr>
                        <a:t>Intermedio</a:t>
                      </a:r>
                      <a:endParaRPr lang="it-IT" sz="1100" kern="15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21034" marR="21034" marT="0" marB="0"/>
                </a:tc>
                <a:tc>
                  <a:txBody>
                    <a:bodyPr/>
                    <a:lstStyle/>
                    <a:p>
                      <a:pPr indent="67310" algn="ctr">
                        <a:lnSpc>
                          <a:spcPct val="105000"/>
                        </a:lnSpc>
                        <a:spcAft>
                          <a:spcPts val="0"/>
                        </a:spcAft>
                      </a:pPr>
                      <a:r>
                        <a:rPr lang="it-IT" sz="1100" kern="150" cap="small">
                          <a:solidFill>
                            <a:schemeClr val="tx1"/>
                          </a:solidFill>
                          <a:effectLst/>
                        </a:rPr>
                        <a:t>Eccellente</a:t>
                      </a:r>
                      <a:endParaRPr lang="it-IT" sz="1100" kern="15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21034" marR="21034" marT="0" marB="0"/>
                </a:tc>
                <a:extLst>
                  <a:ext uri="{0D108BD9-81ED-4DB2-BD59-A6C34878D82A}">
                    <a16:rowId xmlns:a16="http://schemas.microsoft.com/office/drawing/2014/main" val="3647417586"/>
                  </a:ext>
                </a:extLst>
              </a:tr>
              <a:tr h="1260086">
                <a:tc>
                  <a:txBody>
                    <a:bodyPr/>
                    <a:lstStyle/>
                    <a:p>
                      <a:pPr indent="67310" algn="ctr">
                        <a:lnSpc>
                          <a:spcPct val="105000"/>
                        </a:lnSpc>
                        <a:spcAft>
                          <a:spcPts val="0"/>
                        </a:spcAft>
                      </a:pPr>
                      <a:r>
                        <a:rPr lang="it-IT" sz="1100" kern="150" dirty="0">
                          <a:solidFill>
                            <a:schemeClr val="tx1"/>
                          </a:solidFill>
                          <a:effectLst/>
                        </a:rPr>
                        <a:t>Personale: apertura agli altri ed alla realtà, impegno, progressione, dedizione, cura di sé</a:t>
                      </a:r>
                    </a:p>
                    <a:p>
                      <a:pPr indent="67310" algn="ctr">
                        <a:lnSpc>
                          <a:spcPct val="105000"/>
                        </a:lnSpc>
                        <a:spcAft>
                          <a:spcPts val="0"/>
                        </a:spcAft>
                      </a:pPr>
                      <a:r>
                        <a:rPr lang="it-IT" sz="1100" kern="150" dirty="0">
                          <a:solidFill>
                            <a:schemeClr val="tx1"/>
                          </a:solidFill>
                          <a:effectLst/>
                        </a:rPr>
                        <a:t> </a:t>
                      </a:r>
                      <a:endParaRPr lang="it-IT" sz="1100" kern="150" dirty="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21034" marR="21034" marT="0" marB="0"/>
                </a:tc>
                <a:tc>
                  <a:txBody>
                    <a:bodyPr/>
                    <a:lstStyle/>
                    <a:p>
                      <a:pPr indent="67310" algn="ctr">
                        <a:lnSpc>
                          <a:spcPct val="105000"/>
                        </a:lnSpc>
                        <a:spcAft>
                          <a:spcPts val="0"/>
                        </a:spcAft>
                      </a:pPr>
                      <a:r>
                        <a:rPr lang="it-IT" sz="1100" kern="150" dirty="0">
                          <a:solidFill>
                            <a:schemeClr val="tx1"/>
                          </a:solidFill>
                          <a:effectLst/>
                        </a:rPr>
                        <a:t>Vive la realtà come sfondo della propria esistenza. Nel rapporto con gli altri ha presente le proprie preferenze soggettive e le persegue cercando di limitare gli impegni.</a:t>
                      </a:r>
                      <a:endParaRPr lang="it-IT" sz="1100" kern="150" dirty="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21034" marR="21034" marT="0" marB="0"/>
                </a:tc>
                <a:tc>
                  <a:txBody>
                    <a:bodyPr/>
                    <a:lstStyle/>
                    <a:p>
                      <a:pPr indent="67310" algn="ctr">
                        <a:lnSpc>
                          <a:spcPct val="105000"/>
                        </a:lnSpc>
                        <a:spcAft>
                          <a:spcPts val="0"/>
                        </a:spcAft>
                      </a:pPr>
                      <a:r>
                        <a:rPr lang="it-IT" sz="1100" kern="150" dirty="0">
                          <a:solidFill>
                            <a:schemeClr val="tx1"/>
                          </a:solidFill>
                          <a:effectLst/>
                        </a:rPr>
                        <a:t>Presenta interesse per gli aspetti noti ed utili della realtà, intreccia relazioni ed assume impegni se posti entro questa prospettiva.</a:t>
                      </a:r>
                    </a:p>
                    <a:p>
                      <a:pPr indent="67310" algn="ctr">
                        <a:lnSpc>
                          <a:spcPct val="105000"/>
                        </a:lnSpc>
                        <a:spcAft>
                          <a:spcPts val="0"/>
                        </a:spcAft>
                      </a:pPr>
                      <a:r>
                        <a:rPr lang="it-IT" sz="1100" kern="150" dirty="0">
                          <a:solidFill>
                            <a:schemeClr val="tx1"/>
                          </a:solidFill>
                          <a:effectLst/>
                        </a:rPr>
                        <a:t>Si preoccupa della considerazione di sé espressa dagli altri.</a:t>
                      </a:r>
                      <a:endParaRPr lang="it-IT" sz="1100" kern="150" dirty="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21034" marR="21034" marT="0" marB="0"/>
                </a:tc>
                <a:tc>
                  <a:txBody>
                    <a:bodyPr/>
                    <a:lstStyle/>
                    <a:p>
                      <a:pPr indent="67310" algn="ctr">
                        <a:lnSpc>
                          <a:spcPct val="105000"/>
                        </a:lnSpc>
                        <a:spcAft>
                          <a:spcPts val="0"/>
                        </a:spcAft>
                      </a:pPr>
                      <a:r>
                        <a:rPr lang="it-IT" sz="1100" kern="150">
                          <a:solidFill>
                            <a:schemeClr val="tx1"/>
                          </a:solidFill>
                          <a:effectLst/>
                        </a:rPr>
                        <a:t>Presenta interesse per aspetti anche non noti della realtà e vi si dedica con dedizione.</a:t>
                      </a:r>
                    </a:p>
                    <a:p>
                      <a:pPr indent="67310" algn="ctr">
                        <a:lnSpc>
                          <a:spcPct val="105000"/>
                        </a:lnSpc>
                        <a:spcAft>
                          <a:spcPts val="0"/>
                        </a:spcAft>
                      </a:pPr>
                      <a:r>
                        <a:rPr lang="it-IT" sz="1100" kern="150">
                          <a:solidFill>
                            <a:schemeClr val="tx1"/>
                          </a:solidFill>
                          <a:effectLst/>
                        </a:rPr>
                        <a:t>Trae dalle relazioni e dalle esperienze stimoli per migliorare il proprio mondo interiore.</a:t>
                      </a:r>
                      <a:endParaRPr lang="it-IT" sz="1100" kern="15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21034" marR="21034" marT="0" marB="0"/>
                </a:tc>
                <a:tc>
                  <a:txBody>
                    <a:bodyPr/>
                    <a:lstStyle/>
                    <a:p>
                      <a:pPr indent="67310" algn="ctr">
                        <a:lnSpc>
                          <a:spcPct val="105000"/>
                        </a:lnSpc>
                        <a:spcAft>
                          <a:spcPts val="0"/>
                        </a:spcAft>
                      </a:pPr>
                      <a:r>
                        <a:rPr lang="it-IT" sz="1100" kern="150">
                          <a:solidFill>
                            <a:schemeClr val="tx1"/>
                          </a:solidFill>
                          <a:effectLst/>
                        </a:rPr>
                        <a:t>Presenta un’accentuata apertura agli altri ed alla realtà e vive la novità e l’imprevisto come sfida in cui infonde molte energie personali.</a:t>
                      </a:r>
                    </a:p>
                    <a:p>
                      <a:pPr indent="67310" algn="ctr">
                        <a:lnSpc>
                          <a:spcPct val="105000"/>
                        </a:lnSpc>
                        <a:spcAft>
                          <a:spcPts val="0"/>
                        </a:spcAft>
                      </a:pPr>
                      <a:r>
                        <a:rPr lang="it-IT" sz="1100" kern="150">
                          <a:solidFill>
                            <a:schemeClr val="tx1"/>
                          </a:solidFill>
                          <a:effectLst/>
                        </a:rPr>
                        <a:t>Riflette e procede costantemente nella conoscenza di sé e nella propria crescita interiore.</a:t>
                      </a:r>
                      <a:endParaRPr lang="it-IT" sz="1100" kern="15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21034" marR="21034" marT="0" marB="0"/>
                </a:tc>
                <a:extLst>
                  <a:ext uri="{0D108BD9-81ED-4DB2-BD59-A6C34878D82A}">
                    <a16:rowId xmlns:a16="http://schemas.microsoft.com/office/drawing/2014/main" val="3711418379"/>
                  </a:ext>
                </a:extLst>
              </a:tr>
              <a:tr h="966717">
                <a:tc>
                  <a:txBody>
                    <a:bodyPr/>
                    <a:lstStyle/>
                    <a:p>
                      <a:pPr indent="67310" algn="ctr">
                        <a:lnSpc>
                          <a:spcPct val="105000"/>
                        </a:lnSpc>
                        <a:spcAft>
                          <a:spcPts val="0"/>
                        </a:spcAft>
                      </a:pPr>
                      <a:r>
                        <a:rPr lang="it-IT" sz="1100" kern="150" dirty="0">
                          <a:solidFill>
                            <a:schemeClr val="tx1"/>
                          </a:solidFill>
                          <a:effectLst/>
                        </a:rPr>
                        <a:t>Sociale: senso positivo delle regole, etica e sostenibilità</a:t>
                      </a:r>
                    </a:p>
                    <a:p>
                      <a:pPr indent="67310" algn="ctr">
                        <a:lnSpc>
                          <a:spcPct val="105000"/>
                        </a:lnSpc>
                        <a:spcAft>
                          <a:spcPts val="0"/>
                        </a:spcAft>
                      </a:pPr>
                      <a:r>
                        <a:rPr lang="it-IT" sz="1100" kern="150" dirty="0">
                          <a:solidFill>
                            <a:schemeClr val="tx1"/>
                          </a:solidFill>
                          <a:effectLst/>
                        </a:rPr>
                        <a:t> </a:t>
                      </a:r>
                      <a:endParaRPr lang="it-IT" sz="1100" kern="150" dirty="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21034" marR="21034" marT="0" marB="0"/>
                </a:tc>
                <a:tc>
                  <a:txBody>
                    <a:bodyPr/>
                    <a:lstStyle/>
                    <a:p>
                      <a:pPr indent="67310" algn="ctr">
                        <a:lnSpc>
                          <a:spcPct val="105000"/>
                        </a:lnSpc>
                        <a:spcAft>
                          <a:spcPts val="0"/>
                        </a:spcAft>
                      </a:pPr>
                      <a:r>
                        <a:rPr lang="it-IT" sz="1100" kern="150">
                          <a:solidFill>
                            <a:schemeClr val="tx1"/>
                          </a:solidFill>
                          <a:effectLst/>
                        </a:rPr>
                        <a:t>Vive le regole come un limite al proprio spazio individuale. Affronta riflessioni e compiti di valore etico solo se stimolato.</a:t>
                      </a:r>
                      <a:endParaRPr lang="it-IT" sz="1100" kern="15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21034" marR="21034" marT="0" marB="0"/>
                </a:tc>
                <a:tc>
                  <a:txBody>
                    <a:bodyPr/>
                    <a:lstStyle/>
                    <a:p>
                      <a:pPr indent="67310" algn="ctr">
                        <a:lnSpc>
                          <a:spcPct val="105000"/>
                        </a:lnSpc>
                        <a:spcAft>
                          <a:spcPts val="0"/>
                        </a:spcAft>
                      </a:pPr>
                      <a:r>
                        <a:rPr lang="it-IT" sz="1100" kern="150">
                          <a:solidFill>
                            <a:schemeClr val="tx1"/>
                          </a:solidFill>
                          <a:effectLst/>
                        </a:rPr>
                        <a:t>Ha presente il significato delle regole e si sforza di rispettarle. Esprime una sensibilità etica in riferimento ai fattori essenziali della vita sociale.</a:t>
                      </a:r>
                      <a:endParaRPr lang="it-IT" sz="1100" kern="15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21034" marR="21034" marT="0" marB="0"/>
                </a:tc>
                <a:tc>
                  <a:txBody>
                    <a:bodyPr/>
                    <a:lstStyle/>
                    <a:p>
                      <a:pPr indent="67310" algn="ctr">
                        <a:lnSpc>
                          <a:spcPct val="105000"/>
                        </a:lnSpc>
                        <a:spcAft>
                          <a:spcPts val="0"/>
                        </a:spcAft>
                      </a:pPr>
                      <a:r>
                        <a:rPr lang="it-IT" sz="1100" kern="150">
                          <a:solidFill>
                            <a:schemeClr val="tx1"/>
                          </a:solidFill>
                          <a:effectLst/>
                        </a:rPr>
                        <a:t>Coglie il valore delle regole che rispetta con convinzione. Esprime una buona sensibilità etica riguardo alla vita sociale.</a:t>
                      </a:r>
                      <a:endParaRPr lang="it-IT" sz="1100" kern="15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21034" marR="21034" marT="0" marB="0"/>
                </a:tc>
                <a:tc>
                  <a:txBody>
                    <a:bodyPr/>
                    <a:lstStyle/>
                    <a:p>
                      <a:pPr indent="67310" algn="ctr">
                        <a:lnSpc>
                          <a:spcPct val="105000"/>
                        </a:lnSpc>
                        <a:spcAft>
                          <a:spcPts val="0"/>
                        </a:spcAft>
                      </a:pPr>
                      <a:r>
                        <a:rPr lang="it-IT" sz="1100" kern="150" dirty="0">
                          <a:solidFill>
                            <a:schemeClr val="tx1"/>
                          </a:solidFill>
                          <a:effectLst/>
                        </a:rPr>
                        <a:t>Coglie il valore delle regole come possibilità di esercizio positivo della libertà. Si impegna con dedizione sui temi di valore etico.</a:t>
                      </a:r>
                      <a:endParaRPr lang="it-IT" sz="1100" kern="150" dirty="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21034" marR="21034" marT="0" marB="0"/>
                </a:tc>
                <a:extLst>
                  <a:ext uri="{0D108BD9-81ED-4DB2-BD59-A6C34878D82A}">
                    <a16:rowId xmlns:a16="http://schemas.microsoft.com/office/drawing/2014/main" val="139460265"/>
                  </a:ext>
                </a:extLst>
              </a:tr>
              <a:tr h="1078483">
                <a:tc>
                  <a:txBody>
                    <a:bodyPr/>
                    <a:lstStyle/>
                    <a:p>
                      <a:pPr indent="67310" algn="ctr">
                        <a:lnSpc>
                          <a:spcPct val="105000"/>
                        </a:lnSpc>
                        <a:spcAft>
                          <a:spcPts val="0"/>
                        </a:spcAft>
                      </a:pPr>
                      <a:r>
                        <a:rPr lang="it-IT" sz="1100" kern="150" dirty="0">
                          <a:solidFill>
                            <a:schemeClr val="tx1"/>
                          </a:solidFill>
                          <a:effectLst/>
                        </a:rPr>
                        <a:t>Capacità di imparare a imparare: metodo, autovalutazione, miglioramento</a:t>
                      </a:r>
                    </a:p>
                    <a:p>
                      <a:pPr indent="67310" algn="ctr">
                        <a:lnSpc>
                          <a:spcPct val="105000"/>
                        </a:lnSpc>
                        <a:spcAft>
                          <a:spcPts val="0"/>
                        </a:spcAft>
                      </a:pPr>
                      <a:r>
                        <a:rPr lang="it-IT" sz="1100" kern="150" dirty="0">
                          <a:solidFill>
                            <a:schemeClr val="tx1"/>
                          </a:solidFill>
                          <a:effectLst/>
                        </a:rPr>
                        <a:t> </a:t>
                      </a:r>
                      <a:endParaRPr lang="it-IT" sz="1100" kern="150" dirty="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21034" marR="21034" marT="0" marB="0"/>
                </a:tc>
                <a:tc>
                  <a:txBody>
                    <a:bodyPr/>
                    <a:lstStyle/>
                    <a:p>
                      <a:pPr indent="67310" algn="ctr">
                        <a:lnSpc>
                          <a:spcPct val="105000"/>
                        </a:lnSpc>
                        <a:spcAft>
                          <a:spcPts val="0"/>
                        </a:spcAft>
                      </a:pPr>
                      <a:r>
                        <a:rPr lang="it-IT" sz="1100" kern="150">
                          <a:solidFill>
                            <a:schemeClr val="tx1"/>
                          </a:solidFill>
                          <a:effectLst/>
                        </a:rPr>
                        <a:t>Apprende nuovi contenuti se stimolato dal formatore. Presenta una visione frammentaria del proprio lavoro.</a:t>
                      </a:r>
                      <a:endParaRPr lang="it-IT" sz="1100" kern="15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21034" marR="21034" marT="0" marB="0"/>
                </a:tc>
                <a:tc>
                  <a:txBody>
                    <a:bodyPr/>
                    <a:lstStyle/>
                    <a:p>
                      <a:pPr indent="67310" algn="ctr">
                        <a:lnSpc>
                          <a:spcPct val="105000"/>
                        </a:lnSpc>
                        <a:spcAft>
                          <a:spcPts val="0"/>
                        </a:spcAft>
                      </a:pPr>
                      <a:r>
                        <a:rPr lang="it-IT" sz="1100" kern="150">
                          <a:solidFill>
                            <a:schemeClr val="tx1"/>
                          </a:solidFill>
                          <a:effectLst/>
                        </a:rPr>
                        <a:t>Possiede una visione lineare ed additiva del lavoro e del suo modo di apprendere. Coglie le sue lacune e si impegna nel recuperarle per porsi nella media della classe.</a:t>
                      </a:r>
                      <a:endParaRPr lang="it-IT" sz="1100" kern="15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21034" marR="21034" marT="0" marB="0"/>
                </a:tc>
                <a:tc>
                  <a:txBody>
                    <a:bodyPr/>
                    <a:lstStyle/>
                    <a:p>
                      <a:pPr indent="67310" algn="ctr">
                        <a:lnSpc>
                          <a:spcPct val="105000"/>
                        </a:lnSpc>
                        <a:spcAft>
                          <a:spcPts val="0"/>
                        </a:spcAft>
                      </a:pPr>
                      <a:r>
                        <a:rPr lang="it-IT" sz="1100" kern="150">
                          <a:solidFill>
                            <a:schemeClr val="tx1"/>
                          </a:solidFill>
                          <a:effectLst/>
                        </a:rPr>
                        <a:t>Conosce i propri processi di apprendimento e possiede un metodo diligente nell’imparare.</a:t>
                      </a:r>
                    </a:p>
                    <a:p>
                      <a:pPr indent="67310" algn="ctr">
                        <a:lnSpc>
                          <a:spcPct val="105000"/>
                        </a:lnSpc>
                        <a:spcAft>
                          <a:spcPts val="0"/>
                        </a:spcAft>
                      </a:pPr>
                      <a:r>
                        <a:rPr lang="it-IT" sz="1100" kern="150">
                          <a:solidFill>
                            <a:schemeClr val="tx1"/>
                          </a:solidFill>
                          <a:effectLst/>
                        </a:rPr>
                        <a:t>Si autovaluta in modo realistico e persegue in modo autonomo il suo miglioramento.</a:t>
                      </a:r>
                      <a:endParaRPr lang="it-IT" sz="1100" kern="15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21034" marR="21034" marT="0" marB="0"/>
                </a:tc>
                <a:tc>
                  <a:txBody>
                    <a:bodyPr/>
                    <a:lstStyle/>
                    <a:p>
                      <a:pPr indent="67310" algn="ctr">
                        <a:lnSpc>
                          <a:spcPct val="105000"/>
                        </a:lnSpc>
                        <a:spcAft>
                          <a:spcPts val="0"/>
                        </a:spcAft>
                      </a:pPr>
                      <a:r>
                        <a:rPr lang="it-IT" sz="1100" kern="150">
                          <a:solidFill>
                            <a:schemeClr val="tx1"/>
                          </a:solidFill>
                          <a:effectLst/>
                        </a:rPr>
                        <a:t>Possiede una spiccata consapevolezza del proprio modo di apprendere il nuovo. Utilizza spontaneamente pratiche di autovalutazione e di miglioramento.</a:t>
                      </a:r>
                      <a:endParaRPr lang="it-IT" sz="1100" kern="15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21034" marR="21034" marT="0" marB="0"/>
                </a:tc>
                <a:extLst>
                  <a:ext uri="{0D108BD9-81ED-4DB2-BD59-A6C34878D82A}">
                    <a16:rowId xmlns:a16="http://schemas.microsoft.com/office/drawing/2014/main" val="4273744453"/>
                  </a:ext>
                </a:extLst>
              </a:tr>
              <a:tr h="966717">
                <a:tc>
                  <a:txBody>
                    <a:bodyPr/>
                    <a:lstStyle/>
                    <a:p>
                      <a:pPr indent="67310" algn="ctr">
                        <a:lnSpc>
                          <a:spcPct val="105000"/>
                        </a:lnSpc>
                        <a:spcAft>
                          <a:spcPts val="0"/>
                        </a:spcAft>
                      </a:pPr>
                      <a:r>
                        <a:rPr lang="it-IT" sz="1100" kern="150" dirty="0">
                          <a:solidFill>
                            <a:schemeClr val="tx1"/>
                          </a:solidFill>
                          <a:effectLst/>
                        </a:rPr>
                        <a:t>Imprenditoriale: progetto personale, servizio per la comunità</a:t>
                      </a:r>
                    </a:p>
                    <a:p>
                      <a:pPr indent="67310" algn="ctr">
                        <a:lnSpc>
                          <a:spcPct val="105000"/>
                        </a:lnSpc>
                        <a:spcAft>
                          <a:spcPts val="0"/>
                        </a:spcAft>
                      </a:pPr>
                      <a:r>
                        <a:rPr lang="it-IT" sz="1100" kern="150" dirty="0">
                          <a:solidFill>
                            <a:schemeClr val="tx1"/>
                          </a:solidFill>
                          <a:effectLst/>
                        </a:rPr>
                        <a:t> </a:t>
                      </a:r>
                    </a:p>
                    <a:p>
                      <a:pPr indent="67310" algn="ctr">
                        <a:lnSpc>
                          <a:spcPct val="105000"/>
                        </a:lnSpc>
                        <a:spcAft>
                          <a:spcPts val="0"/>
                        </a:spcAft>
                      </a:pPr>
                      <a:r>
                        <a:rPr lang="it-IT" sz="1100" kern="150" dirty="0">
                          <a:solidFill>
                            <a:schemeClr val="tx1"/>
                          </a:solidFill>
                          <a:effectLst/>
                        </a:rPr>
                        <a:t> </a:t>
                      </a:r>
                      <a:endParaRPr lang="it-IT" sz="1100" kern="150" dirty="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21034" marR="21034" marT="0" marB="0"/>
                </a:tc>
                <a:tc>
                  <a:txBody>
                    <a:bodyPr/>
                    <a:lstStyle/>
                    <a:p>
                      <a:pPr indent="67310" algn="ctr">
                        <a:lnSpc>
                          <a:spcPct val="105000"/>
                        </a:lnSpc>
                        <a:spcAft>
                          <a:spcPts val="0"/>
                        </a:spcAft>
                      </a:pPr>
                      <a:r>
                        <a:rPr lang="it-IT" sz="1100" kern="150">
                          <a:solidFill>
                            <a:schemeClr val="tx1"/>
                          </a:solidFill>
                          <a:effectLst/>
                        </a:rPr>
                        <a:t>Vive in modo attendista il proprio progetto personale.  Se sollecitato, partecipa ad attività di intrapresa con un profilo gregario.</a:t>
                      </a:r>
                      <a:endParaRPr lang="it-IT" sz="1100" kern="15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21034" marR="21034" marT="0" marB="0"/>
                </a:tc>
                <a:tc>
                  <a:txBody>
                    <a:bodyPr/>
                    <a:lstStyle/>
                    <a:p>
                      <a:pPr indent="67310" algn="ctr">
                        <a:lnSpc>
                          <a:spcPct val="105000"/>
                        </a:lnSpc>
                        <a:spcAft>
                          <a:spcPts val="0"/>
                        </a:spcAft>
                      </a:pPr>
                      <a:r>
                        <a:rPr lang="it-IT" sz="1100" kern="150" dirty="0">
                          <a:solidFill>
                            <a:schemeClr val="tx1"/>
                          </a:solidFill>
                          <a:effectLst/>
                        </a:rPr>
                        <a:t>Finalizza i suoi talenti al bene proprio e – tramite questo – anche a quello della comunità. Partecipa ad iniziative di intrapresa su progetti guidati da altri.</a:t>
                      </a:r>
                      <a:endParaRPr lang="it-IT" sz="1100" kern="150" dirty="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21034" marR="21034" marT="0" marB="0"/>
                </a:tc>
                <a:tc>
                  <a:txBody>
                    <a:bodyPr/>
                    <a:lstStyle/>
                    <a:p>
                      <a:pPr indent="67310" algn="ctr">
                        <a:lnSpc>
                          <a:spcPct val="105000"/>
                        </a:lnSpc>
                        <a:spcAft>
                          <a:spcPts val="0"/>
                        </a:spcAft>
                      </a:pPr>
                      <a:r>
                        <a:rPr lang="it-IT" sz="1100" kern="150" dirty="0">
                          <a:solidFill>
                            <a:schemeClr val="tx1"/>
                          </a:solidFill>
                          <a:effectLst/>
                        </a:rPr>
                        <a:t>Persegue un progetto personale volto al beneficio della comunità.</a:t>
                      </a:r>
                    </a:p>
                    <a:p>
                      <a:pPr indent="67310" algn="ctr">
                        <a:lnSpc>
                          <a:spcPct val="105000"/>
                        </a:lnSpc>
                        <a:spcAft>
                          <a:spcPts val="0"/>
                        </a:spcAft>
                      </a:pPr>
                      <a:r>
                        <a:rPr lang="it-IT" sz="1100" kern="150" dirty="0">
                          <a:solidFill>
                            <a:schemeClr val="tx1"/>
                          </a:solidFill>
                          <a:effectLst/>
                        </a:rPr>
                        <a:t>Svolge ruoli significativi in iniziative di intrapresa.</a:t>
                      </a:r>
                    </a:p>
                    <a:p>
                      <a:pPr indent="67310" algn="ctr">
                        <a:lnSpc>
                          <a:spcPct val="105000"/>
                        </a:lnSpc>
                        <a:spcAft>
                          <a:spcPts val="0"/>
                        </a:spcAft>
                      </a:pPr>
                      <a:r>
                        <a:rPr lang="it-IT" sz="1100" kern="150" dirty="0">
                          <a:solidFill>
                            <a:schemeClr val="tx1"/>
                          </a:solidFill>
                          <a:effectLst/>
                        </a:rPr>
                        <a:t> </a:t>
                      </a:r>
                      <a:endParaRPr lang="it-IT" sz="1100" kern="150" dirty="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21034" marR="21034" marT="0" marB="0"/>
                </a:tc>
                <a:tc>
                  <a:txBody>
                    <a:bodyPr/>
                    <a:lstStyle/>
                    <a:p>
                      <a:pPr indent="67310" algn="ctr">
                        <a:lnSpc>
                          <a:spcPct val="105000"/>
                        </a:lnSpc>
                        <a:spcAft>
                          <a:spcPts val="0"/>
                        </a:spcAft>
                      </a:pPr>
                      <a:r>
                        <a:rPr lang="it-IT" sz="1100" kern="150" dirty="0">
                          <a:solidFill>
                            <a:schemeClr val="tx1"/>
                          </a:solidFill>
                          <a:effectLst/>
                        </a:rPr>
                        <a:t>Il suo progetto personale è centrato sulla possibilità di contribuire al miglioramento della vita comune. Assume un ruolo propositivo e di leader nelle iniziative di intrapresa.</a:t>
                      </a:r>
                      <a:endParaRPr lang="it-IT" sz="1100" kern="150" dirty="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21034" marR="21034" marT="0" marB="0"/>
                </a:tc>
                <a:extLst>
                  <a:ext uri="{0D108BD9-81ED-4DB2-BD59-A6C34878D82A}">
                    <a16:rowId xmlns:a16="http://schemas.microsoft.com/office/drawing/2014/main" val="134434494"/>
                  </a:ext>
                </a:extLst>
              </a:tr>
              <a:tr h="1078483">
                <a:tc>
                  <a:txBody>
                    <a:bodyPr/>
                    <a:lstStyle/>
                    <a:p>
                      <a:pPr indent="67310" algn="ctr">
                        <a:lnSpc>
                          <a:spcPct val="105000"/>
                        </a:lnSpc>
                        <a:spcAft>
                          <a:spcPts val="0"/>
                        </a:spcAft>
                      </a:pPr>
                      <a:r>
                        <a:rPr lang="it-IT" sz="1100" kern="150" dirty="0">
                          <a:solidFill>
                            <a:schemeClr val="tx1"/>
                          </a:solidFill>
                          <a:effectLst/>
                        </a:rPr>
                        <a:t>Orientamento</a:t>
                      </a:r>
                    </a:p>
                    <a:p>
                      <a:pPr indent="67310" algn="ctr">
                        <a:lnSpc>
                          <a:spcPct val="105000"/>
                        </a:lnSpc>
                        <a:spcAft>
                          <a:spcPts val="0"/>
                        </a:spcAft>
                      </a:pPr>
                      <a:r>
                        <a:rPr lang="it-IT" sz="1100" kern="150" dirty="0">
                          <a:effectLst/>
                        </a:rPr>
                        <a:t> </a:t>
                      </a:r>
                    </a:p>
                    <a:p>
                      <a:pPr indent="67310" algn="ctr">
                        <a:lnSpc>
                          <a:spcPct val="105000"/>
                        </a:lnSpc>
                        <a:spcAft>
                          <a:spcPts val="0"/>
                        </a:spcAft>
                      </a:pPr>
                      <a:r>
                        <a:rPr lang="it-IT" sz="1100" kern="150" dirty="0">
                          <a:effectLst/>
                        </a:rPr>
                        <a:t> </a:t>
                      </a:r>
                      <a:endParaRPr lang="it-IT" sz="1100" kern="150" dirty="0">
                        <a:effectLst/>
                        <a:latin typeface="Times New Roman" panose="02020603050405020304" pitchFamily="18" charset="0"/>
                        <a:ea typeface="SimSun" panose="02010600030101010101" pitchFamily="2" charset="-122"/>
                        <a:cs typeface="Arial" panose="020B0604020202020204" pitchFamily="34" charset="0"/>
                      </a:endParaRPr>
                    </a:p>
                  </a:txBody>
                  <a:tcPr marL="21034" marR="21034" marT="0" marB="0"/>
                </a:tc>
                <a:tc>
                  <a:txBody>
                    <a:bodyPr/>
                    <a:lstStyle/>
                    <a:p>
                      <a:pPr indent="67310" algn="ctr">
                        <a:lnSpc>
                          <a:spcPct val="105000"/>
                        </a:lnSpc>
                        <a:spcAft>
                          <a:spcPts val="0"/>
                        </a:spcAft>
                      </a:pPr>
                      <a:r>
                        <a:rPr lang="it-IT" sz="1100" kern="150" dirty="0">
                          <a:effectLst/>
                        </a:rPr>
                        <a:t>Prende le decisioni all’ultimo momento, guardando cosa fanno gli altri e privilegiando i percorsi meno impegnativi.  </a:t>
                      </a:r>
                      <a:endParaRPr lang="it-IT" sz="1100" kern="150" dirty="0">
                        <a:effectLst/>
                        <a:latin typeface="Times New Roman" panose="02020603050405020304" pitchFamily="18" charset="0"/>
                        <a:ea typeface="SimSun" panose="02010600030101010101" pitchFamily="2" charset="-122"/>
                        <a:cs typeface="Arial" panose="020B0604020202020204" pitchFamily="34" charset="0"/>
                      </a:endParaRPr>
                    </a:p>
                  </a:txBody>
                  <a:tcPr marL="21034" marR="21034" marT="0" marB="0"/>
                </a:tc>
                <a:tc>
                  <a:txBody>
                    <a:bodyPr/>
                    <a:lstStyle/>
                    <a:p>
                      <a:pPr indent="67310" algn="ctr">
                        <a:lnSpc>
                          <a:spcPct val="105000"/>
                        </a:lnSpc>
                        <a:spcAft>
                          <a:spcPts val="0"/>
                        </a:spcAft>
                      </a:pPr>
                      <a:r>
                        <a:rPr lang="it-IT" sz="1100" kern="150" dirty="0">
                          <a:effectLst/>
                        </a:rPr>
                        <a:t>Assume le decisioni in base ad una rappresentazione essenziale delle proprie attitudini e preferenze, oltre che del contesto e delle opportunità.</a:t>
                      </a:r>
                      <a:endParaRPr lang="it-IT" sz="1100" kern="150" dirty="0">
                        <a:effectLst/>
                        <a:latin typeface="Times New Roman" panose="02020603050405020304" pitchFamily="18" charset="0"/>
                        <a:ea typeface="SimSun" panose="02010600030101010101" pitchFamily="2" charset="-122"/>
                        <a:cs typeface="Arial" panose="020B0604020202020204" pitchFamily="34" charset="0"/>
                      </a:endParaRPr>
                    </a:p>
                  </a:txBody>
                  <a:tcPr marL="21034" marR="21034" marT="0" marB="0"/>
                </a:tc>
                <a:tc>
                  <a:txBody>
                    <a:bodyPr/>
                    <a:lstStyle/>
                    <a:p>
                      <a:pPr indent="67310" algn="ctr">
                        <a:lnSpc>
                          <a:spcPct val="105000"/>
                        </a:lnSpc>
                        <a:spcAft>
                          <a:spcPts val="0"/>
                        </a:spcAft>
                      </a:pPr>
                      <a:r>
                        <a:rPr lang="it-IT" sz="1100" kern="150">
                          <a:effectLst/>
                        </a:rPr>
                        <a:t>Approfondisce con metodo la conoscenza di sé e la comprensione del contesto e delle opportunità valorizzando le occasioni fornitegli. Effettua le proprie scelte con consapevolezza e convinzione.</a:t>
                      </a:r>
                      <a:endParaRPr lang="it-IT" sz="1100" kern="150">
                        <a:effectLst/>
                        <a:latin typeface="Times New Roman" panose="02020603050405020304" pitchFamily="18" charset="0"/>
                        <a:ea typeface="SimSun" panose="02010600030101010101" pitchFamily="2" charset="-122"/>
                        <a:cs typeface="Arial" panose="020B0604020202020204" pitchFamily="34" charset="0"/>
                      </a:endParaRPr>
                    </a:p>
                  </a:txBody>
                  <a:tcPr marL="21034" marR="21034" marT="0" marB="0"/>
                </a:tc>
                <a:tc>
                  <a:txBody>
                    <a:bodyPr/>
                    <a:lstStyle/>
                    <a:p>
                      <a:pPr indent="67310" algn="ctr">
                        <a:lnSpc>
                          <a:spcPct val="105000"/>
                        </a:lnSpc>
                        <a:spcAft>
                          <a:spcPts val="0"/>
                        </a:spcAft>
                      </a:pPr>
                      <a:r>
                        <a:rPr lang="it-IT" sz="1100" kern="150" dirty="0">
                          <a:effectLst/>
                        </a:rPr>
                        <a:t>Manifesta una decisa capacità di riflessione su di sé, il contesto e le opportunità. Valorizza le occasioni fornitegli ed assume personalmente l’iniziativa per chiarire e verificare la propria vocazione. Effettua le proprie scelte in base a spiccate consapevolezza e convinzione.</a:t>
                      </a:r>
                      <a:endParaRPr lang="it-IT" sz="1100" kern="150" dirty="0">
                        <a:effectLst/>
                        <a:latin typeface="Times New Roman" panose="02020603050405020304" pitchFamily="18" charset="0"/>
                        <a:ea typeface="SimSun" panose="02010600030101010101" pitchFamily="2" charset="-122"/>
                        <a:cs typeface="Arial" panose="020B0604020202020204" pitchFamily="34" charset="0"/>
                      </a:endParaRPr>
                    </a:p>
                  </a:txBody>
                  <a:tcPr marL="21034" marR="21034" marT="0" marB="0"/>
                </a:tc>
                <a:extLst>
                  <a:ext uri="{0D108BD9-81ED-4DB2-BD59-A6C34878D82A}">
                    <a16:rowId xmlns:a16="http://schemas.microsoft.com/office/drawing/2014/main" val="631513478"/>
                  </a:ext>
                </a:extLst>
              </a:tr>
            </a:tbl>
          </a:graphicData>
        </a:graphic>
      </p:graphicFrame>
    </p:spTree>
    <p:extLst>
      <p:ext uri="{BB962C8B-B14F-4D97-AF65-F5344CB8AC3E}">
        <p14:creationId xmlns:p14="http://schemas.microsoft.com/office/powerpoint/2010/main" val="11185443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3D771D3E-A8A1-4E91-9144-271F6596B620}"/>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it-IT" sz="3000">
                <a:solidFill>
                  <a:srgbClr val="FFFFFF"/>
                </a:solidFill>
              </a:rPr>
              <a:t>Esame di stato</a:t>
            </a:r>
          </a:p>
        </p:txBody>
      </p:sp>
      <p:sp>
        <p:nvSpPr>
          <p:cNvPr id="3" name="Segnaposto contenuto 2">
            <a:extLst>
              <a:ext uri="{FF2B5EF4-FFF2-40B4-BE49-F238E27FC236}">
                <a16:creationId xmlns:a16="http://schemas.microsoft.com/office/drawing/2014/main" id="{DA79A253-3051-4D06-B162-62E40B55AA83}"/>
              </a:ext>
            </a:extLst>
          </p:cNvPr>
          <p:cNvSpPr>
            <a:spLocks noGrp="1"/>
          </p:cNvSpPr>
          <p:nvPr>
            <p:ph idx="1"/>
          </p:nvPr>
        </p:nvSpPr>
        <p:spPr>
          <a:xfrm>
            <a:off x="5591695" y="1402080"/>
            <a:ext cx="5320696" cy="4053840"/>
          </a:xfrm>
        </p:spPr>
        <p:txBody>
          <a:bodyPr anchor="ctr">
            <a:normAutofit/>
          </a:bodyPr>
          <a:lstStyle/>
          <a:p>
            <a:pPr>
              <a:lnSpc>
                <a:spcPct val="90000"/>
              </a:lnSpc>
            </a:pPr>
            <a:r>
              <a:rPr lang="it-IT" sz="1400"/>
              <a:t>Per quanto concerne il colloquio, l’art. 17 del decreto 62/2017, peraltro ripreso nell’art. 2 del decreto ministeriale 37/2019 e nell’art. 19 dell’OM 205/2019, prevede che una sezione di tale prova d’esame vada dedicata </a:t>
            </a:r>
            <a:r>
              <a:rPr lang="it-IT" sz="1400">
                <a:highlight>
                  <a:srgbClr val="00FF00"/>
                </a:highlight>
              </a:rPr>
              <a:t>all’illustrazione, da parte del candidato, delle esperienze vissute durante i percorsi, con modalità da lui stesso prescelte</a:t>
            </a:r>
            <a:r>
              <a:rPr lang="it-IT" sz="1400"/>
              <a:t> (relazione, elaborati multimediali etc.). rientrando a pieno titolo nella determinazione del punteggio del colloquio, con la conseguente ricaduta sul punteggio complessivo.</a:t>
            </a:r>
          </a:p>
          <a:p>
            <a:pPr>
              <a:lnSpc>
                <a:spcPct val="90000"/>
              </a:lnSpc>
            </a:pPr>
            <a:r>
              <a:rPr lang="it-IT" sz="1400"/>
              <a:t>Nella relazione e/o nell’elaborato, il candidato, oltre a illustrare natura e caratteristiche delle attività svolte e a correlarle alle competenze specifiche e trasversali acquisite, sviluppa una </a:t>
            </a:r>
            <a:r>
              <a:rPr lang="it-IT" sz="1400">
                <a:highlight>
                  <a:srgbClr val="00FF00"/>
                </a:highlight>
              </a:rPr>
              <a:t>riflessione in un’ottica orientativa </a:t>
            </a:r>
            <a:r>
              <a:rPr lang="it-IT" sz="1400"/>
              <a:t>sulla significatività e sulla ricaduta di tali attività, sulle opportunità di studio e/o di lavoro </a:t>
            </a:r>
            <a:r>
              <a:rPr lang="it-IT" sz="1400" err="1"/>
              <a:t>postdiploma</a:t>
            </a:r>
            <a:r>
              <a:rPr lang="it-IT" sz="1400"/>
              <a:t>. </a:t>
            </a:r>
          </a:p>
          <a:p>
            <a:pPr>
              <a:lnSpc>
                <a:spcPct val="90000"/>
              </a:lnSpc>
            </a:pPr>
            <a:r>
              <a:rPr lang="it-IT" sz="1400"/>
              <a:t>Il Consiglio di classe, nella redazione del documento finale (“documento del 15 maggio”) illustra e descrive le attività svolte nell’ambito dei PCTO, allegando eventuali atti e certificazioni relative a tali percorsi.</a:t>
            </a:r>
          </a:p>
        </p:txBody>
      </p:sp>
    </p:spTree>
    <p:extLst>
      <p:ext uri="{BB962C8B-B14F-4D97-AF65-F5344CB8AC3E}">
        <p14:creationId xmlns:p14="http://schemas.microsoft.com/office/powerpoint/2010/main" val="32912885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AB9056E5-085F-49DC-9FC7-D41E444246E7}"/>
              </a:ext>
            </a:extLst>
          </p:cNvPr>
          <p:cNvSpPr>
            <a:spLocks noGrp="1"/>
          </p:cNvSpPr>
          <p:nvPr>
            <p:ph type="title"/>
          </p:nvPr>
        </p:nvSpPr>
        <p:spPr>
          <a:xfrm>
            <a:off x="2231136" y="467418"/>
            <a:ext cx="7729728" cy="1188720"/>
          </a:xfrm>
          <a:prstGeom prst="ellipse">
            <a:avLst/>
          </a:prstGeom>
          <a:solidFill>
            <a:srgbClr val="FFFFFF"/>
          </a:solidFill>
        </p:spPr>
        <p:txBody>
          <a:bodyPr>
            <a:normAutofit/>
          </a:bodyPr>
          <a:lstStyle/>
          <a:p>
            <a:r>
              <a:rPr lang="it-IT"/>
              <a:t>Tempi e spazi </a:t>
            </a:r>
          </a:p>
        </p:txBody>
      </p:sp>
      <p:sp>
        <p:nvSpPr>
          <p:cNvPr id="3" name="Segnaposto contenuto 2">
            <a:extLst>
              <a:ext uri="{FF2B5EF4-FFF2-40B4-BE49-F238E27FC236}">
                <a16:creationId xmlns:a16="http://schemas.microsoft.com/office/drawing/2014/main" id="{85BF8204-624B-4141-A22F-393C440B6252}"/>
              </a:ext>
            </a:extLst>
          </p:cNvPr>
          <p:cNvSpPr>
            <a:spLocks noGrp="1"/>
          </p:cNvSpPr>
          <p:nvPr>
            <p:ph idx="1"/>
          </p:nvPr>
        </p:nvSpPr>
        <p:spPr>
          <a:xfrm>
            <a:off x="1706062" y="2291262"/>
            <a:ext cx="8779512" cy="2879256"/>
          </a:xfrm>
        </p:spPr>
        <p:txBody>
          <a:bodyPr>
            <a:normAutofit/>
          </a:bodyPr>
          <a:lstStyle/>
          <a:p>
            <a:r>
              <a:rPr lang="it-IT">
                <a:solidFill>
                  <a:srgbClr val="404040"/>
                </a:solidFill>
              </a:rPr>
              <a:t>La realizzazione dei PCTO va collocata preferibilmente </a:t>
            </a:r>
            <a:r>
              <a:rPr lang="it-IT">
                <a:solidFill>
                  <a:srgbClr val="404040"/>
                </a:solidFill>
                <a:highlight>
                  <a:srgbClr val="00FF00"/>
                </a:highlight>
              </a:rPr>
              <a:t>nel periodo di svolgimento delle lezioni</a:t>
            </a:r>
            <a:r>
              <a:rPr lang="it-IT">
                <a:solidFill>
                  <a:srgbClr val="404040"/>
                </a:solidFill>
              </a:rPr>
              <a:t>; può estendersi </a:t>
            </a:r>
            <a:r>
              <a:rPr lang="it-IT">
                <a:solidFill>
                  <a:srgbClr val="404040"/>
                </a:solidFill>
                <a:highlight>
                  <a:srgbClr val="00FF00"/>
                </a:highlight>
              </a:rPr>
              <a:t>anche ai periodi di sospensione delle attività didattiche</a:t>
            </a:r>
            <a:r>
              <a:rPr lang="it-IT">
                <a:solidFill>
                  <a:srgbClr val="404040"/>
                </a:solidFill>
              </a:rPr>
              <a:t>, qualora particolari esigenze lo richiedano, soprattutto quando le esperienze si collocano all’esterno degli ambienti scolastici, ovvero qualora i percorsi prevedano periodi di apprendimento da realizzare in momenti diversi da quelli fissati dal calendario delle lezioni, come, ad esempio, nei casi in cui le strutture ospitanti siano caratterizzate da attività stagionali. </a:t>
            </a:r>
          </a:p>
        </p:txBody>
      </p:sp>
    </p:spTree>
    <p:extLst>
      <p:ext uri="{BB962C8B-B14F-4D97-AF65-F5344CB8AC3E}">
        <p14:creationId xmlns:p14="http://schemas.microsoft.com/office/powerpoint/2010/main" val="3248714840"/>
      </p:ext>
    </p:extLst>
  </p:cSld>
  <p:clrMapOvr>
    <a:overrideClrMapping bg1="lt1" tx1="dk1" bg2="lt2" tx2="dk2" accent1="accent1" accent2="accent2" accent3="accent3" accent4="accent4" accent5="accent5" accent6="accent6" hlink="hlink" folHlink="folHlink"/>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B7B9AD81-6AA6-47CF-9A94-8A7D147A1F17}"/>
              </a:ext>
            </a:extLst>
          </p:cNvPr>
          <p:cNvSpPr>
            <a:spLocks noGrp="1"/>
          </p:cNvSpPr>
          <p:nvPr>
            <p:ph type="title"/>
          </p:nvPr>
        </p:nvSpPr>
        <p:spPr>
          <a:xfrm>
            <a:off x="2231136" y="467418"/>
            <a:ext cx="7729728" cy="1188720"/>
          </a:xfrm>
          <a:solidFill>
            <a:srgbClr val="FFFFFF"/>
          </a:solidFill>
        </p:spPr>
        <p:txBody>
          <a:bodyPr>
            <a:normAutofit/>
          </a:bodyPr>
          <a:lstStyle/>
          <a:p>
            <a:r>
              <a:rPr lang="it-IT"/>
              <a:t>Gestione </a:t>
            </a:r>
            <a:endParaRPr lang="it-IT" dirty="0"/>
          </a:p>
        </p:txBody>
      </p:sp>
      <p:sp>
        <p:nvSpPr>
          <p:cNvPr id="3" name="Segnaposto contenuto 2">
            <a:extLst>
              <a:ext uri="{FF2B5EF4-FFF2-40B4-BE49-F238E27FC236}">
                <a16:creationId xmlns:a16="http://schemas.microsoft.com/office/drawing/2014/main" id="{53029A97-BCBF-43B6-BD01-417FBBFD37B6}"/>
              </a:ext>
            </a:extLst>
          </p:cNvPr>
          <p:cNvSpPr>
            <a:spLocks noGrp="1"/>
          </p:cNvSpPr>
          <p:nvPr>
            <p:ph idx="1"/>
          </p:nvPr>
        </p:nvSpPr>
        <p:spPr>
          <a:xfrm>
            <a:off x="1706062" y="2291262"/>
            <a:ext cx="8779512" cy="2879256"/>
          </a:xfrm>
          <a:solidFill>
            <a:srgbClr val="FFFF00"/>
          </a:solidFill>
        </p:spPr>
        <p:txBody>
          <a:bodyPr>
            <a:normAutofit lnSpcReduction="10000"/>
          </a:bodyPr>
          <a:lstStyle/>
          <a:p>
            <a:pPr>
              <a:lnSpc>
                <a:spcPct val="90000"/>
              </a:lnSpc>
              <a:buFont typeface="Wingdings" panose="05000000000000000000" pitchFamily="2" charset="2"/>
              <a:buChar char="Ø"/>
            </a:pPr>
            <a:r>
              <a:rPr lang="it-IT" sz="1500" dirty="0">
                <a:solidFill>
                  <a:srgbClr val="404040"/>
                </a:solidFill>
              </a:rPr>
              <a:t>Individuare accuratamente le competenze trasversali e/o professionali da sviluppare, in termini funzionali a favorire l’auto-orientamento dello studente;  </a:t>
            </a:r>
          </a:p>
          <a:p>
            <a:pPr>
              <a:lnSpc>
                <a:spcPct val="90000"/>
              </a:lnSpc>
              <a:buFont typeface="Wingdings" panose="05000000000000000000" pitchFamily="2" charset="2"/>
              <a:buChar char="Ø"/>
            </a:pPr>
            <a:r>
              <a:rPr lang="it-IT" sz="1500" dirty="0">
                <a:solidFill>
                  <a:srgbClr val="404040"/>
                </a:solidFill>
              </a:rPr>
              <a:t>promuovere la riflessione degli studenti sulle loro preferenze, attitudini e attese relative all’esperienza da realizzare;  </a:t>
            </a:r>
          </a:p>
          <a:p>
            <a:pPr>
              <a:lnSpc>
                <a:spcPct val="90000"/>
              </a:lnSpc>
              <a:buFont typeface="Wingdings" panose="05000000000000000000" pitchFamily="2" charset="2"/>
              <a:buChar char="Ø"/>
            </a:pPr>
            <a:r>
              <a:rPr lang="it-IT" sz="1500" dirty="0">
                <a:solidFill>
                  <a:srgbClr val="404040"/>
                </a:solidFill>
              </a:rPr>
              <a:t>coinvolgere gli studenti nella progettazione dei percorsi; </a:t>
            </a:r>
          </a:p>
          <a:p>
            <a:pPr>
              <a:lnSpc>
                <a:spcPct val="90000"/>
              </a:lnSpc>
              <a:buFont typeface="Wingdings" panose="05000000000000000000" pitchFamily="2" charset="2"/>
              <a:buChar char="Ø"/>
            </a:pPr>
            <a:r>
              <a:rPr lang="it-IT" sz="1500" dirty="0">
                <a:solidFill>
                  <a:srgbClr val="404040"/>
                </a:solidFill>
              </a:rPr>
              <a:t>attuare una efficace comunicazione per le famiglie; </a:t>
            </a:r>
          </a:p>
          <a:p>
            <a:pPr>
              <a:lnSpc>
                <a:spcPct val="90000"/>
              </a:lnSpc>
              <a:buFont typeface="Wingdings" panose="05000000000000000000" pitchFamily="2" charset="2"/>
              <a:buChar char="Ø"/>
            </a:pPr>
            <a:r>
              <a:rPr lang="it-IT" sz="1500" dirty="0">
                <a:solidFill>
                  <a:srgbClr val="404040"/>
                </a:solidFill>
              </a:rPr>
              <a:t>accompagnare gli studenti nell’osservazione e nella riflessione sui percorsi attivati, ivi comprese (laddove previsto) le dinamiche organizzative e i rapporti tra soggetti nell’organizzazione ospitante, condividere e rielaborare criticamente in aula quanto sperimentato fuori dall’aula; </a:t>
            </a:r>
          </a:p>
          <a:p>
            <a:pPr>
              <a:lnSpc>
                <a:spcPct val="90000"/>
              </a:lnSpc>
              <a:buFont typeface="Wingdings" panose="05000000000000000000" pitchFamily="2" charset="2"/>
              <a:buChar char="Ø"/>
            </a:pPr>
            <a:r>
              <a:rPr lang="it-IT" sz="1500" dirty="0">
                <a:solidFill>
                  <a:srgbClr val="404040"/>
                </a:solidFill>
              </a:rPr>
              <a:t>documentare l’esperienza realizzata, anche attraverso l'utilizzo degli strumenti digitali; </a:t>
            </a:r>
          </a:p>
          <a:p>
            <a:pPr>
              <a:lnSpc>
                <a:spcPct val="90000"/>
              </a:lnSpc>
              <a:buFont typeface="Wingdings" panose="05000000000000000000" pitchFamily="2" charset="2"/>
              <a:buChar char="Ø"/>
            </a:pPr>
            <a:r>
              <a:rPr lang="it-IT" sz="1500" dirty="0">
                <a:solidFill>
                  <a:srgbClr val="404040"/>
                </a:solidFill>
              </a:rPr>
              <a:t>disseminare e condividere i risultati dell’esperienza.</a:t>
            </a:r>
          </a:p>
        </p:txBody>
      </p:sp>
    </p:spTree>
    <p:extLst>
      <p:ext uri="{BB962C8B-B14F-4D97-AF65-F5344CB8AC3E}">
        <p14:creationId xmlns:p14="http://schemas.microsoft.com/office/powerpoint/2010/main" val="17279736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F202B5D-3378-4687-9232-7E25A5C1C35A}"/>
              </a:ext>
            </a:extLst>
          </p:cNvPr>
          <p:cNvSpPr>
            <a:spLocks noGrp="1"/>
          </p:cNvSpPr>
          <p:nvPr>
            <p:ph type="title"/>
          </p:nvPr>
        </p:nvSpPr>
        <p:spPr>
          <a:xfrm>
            <a:off x="643467" y="2681103"/>
            <a:ext cx="3363974" cy="1495794"/>
          </a:xfrm>
          <a:noFill/>
          <a:ln>
            <a:solidFill>
              <a:schemeClr val="bg1"/>
            </a:solidFill>
          </a:ln>
        </p:spPr>
        <p:txBody>
          <a:bodyPr wrap="square">
            <a:normAutofit/>
          </a:bodyPr>
          <a:lstStyle/>
          <a:p>
            <a:r>
              <a:rPr lang="it-IT" sz="2600">
                <a:solidFill>
                  <a:schemeClr val="bg1"/>
                </a:solidFill>
              </a:rPr>
              <a:t>Tutele della salute e della sicurezza</a:t>
            </a:r>
          </a:p>
        </p:txBody>
      </p:sp>
      <p:graphicFrame>
        <p:nvGraphicFramePr>
          <p:cNvPr id="5" name="Segnaposto contenuto 2">
            <a:extLst>
              <a:ext uri="{FF2B5EF4-FFF2-40B4-BE49-F238E27FC236}">
                <a16:creationId xmlns:a16="http://schemas.microsoft.com/office/drawing/2014/main" id="{F37E384A-D03F-4DC5-8EF6-427962DBD6DE}"/>
              </a:ext>
            </a:extLst>
          </p:cNvPr>
          <p:cNvGraphicFramePr>
            <a:graphicFrameLocks noGrp="1"/>
          </p:cNvGraphicFramePr>
          <p:nvPr>
            <p:ph idx="1"/>
            <p:extLst>
              <p:ext uri="{D42A27DB-BD31-4B8C-83A1-F6EECF244321}">
                <p14:modId xmlns:p14="http://schemas.microsoft.com/office/powerpoint/2010/main" val="56027103"/>
              </p:ext>
            </p:extLst>
          </p:nvPr>
        </p:nvGraphicFramePr>
        <p:xfrm>
          <a:off x="5619750" y="965200"/>
          <a:ext cx="5607050" cy="492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94620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1555456A-F6B3-426B-ABD1-5ACEFEBF2638}"/>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it-IT" sz="2100">
                <a:solidFill>
                  <a:srgbClr val="FFFFFF"/>
                </a:solidFill>
              </a:rPr>
              <a:t>Gli orientamenti europei per le competenze chiave </a:t>
            </a:r>
          </a:p>
        </p:txBody>
      </p:sp>
      <p:sp>
        <p:nvSpPr>
          <p:cNvPr id="3" name="Segnaposto contenuto 2">
            <a:extLst>
              <a:ext uri="{FF2B5EF4-FFF2-40B4-BE49-F238E27FC236}">
                <a16:creationId xmlns:a16="http://schemas.microsoft.com/office/drawing/2014/main" id="{E28E6CE9-D39D-4FB6-AB3D-6CE276B17B65}"/>
              </a:ext>
            </a:extLst>
          </p:cNvPr>
          <p:cNvSpPr>
            <a:spLocks noGrp="1"/>
          </p:cNvSpPr>
          <p:nvPr>
            <p:ph idx="1"/>
          </p:nvPr>
        </p:nvSpPr>
        <p:spPr>
          <a:xfrm>
            <a:off x="5591695" y="1402080"/>
            <a:ext cx="5320696" cy="4053840"/>
          </a:xfrm>
        </p:spPr>
        <p:txBody>
          <a:bodyPr anchor="ctr">
            <a:normAutofit/>
          </a:bodyPr>
          <a:lstStyle/>
          <a:p>
            <a:pPr marL="0" indent="0">
              <a:lnSpc>
                <a:spcPct val="90000"/>
              </a:lnSpc>
              <a:buNone/>
            </a:pPr>
            <a:r>
              <a:rPr lang="it-IT" sz="1500"/>
              <a:t>La Raccomandazione del Consiglio del 22 maggio 2018 (2018/C189/01) aggiorna, infatti, la versione del 2006 (2006/962/EC) relativa alle “</a:t>
            </a:r>
            <a:r>
              <a:rPr lang="it-IT" sz="1500">
                <a:highlight>
                  <a:srgbClr val="00FF00"/>
                </a:highlight>
              </a:rPr>
              <a:t>Competenze chiave per l’apprendimento permanente</a:t>
            </a:r>
            <a:r>
              <a:rPr lang="it-IT" sz="1500"/>
              <a:t>” e, precisando la definizione di competenza chiave, la inquadra in una </a:t>
            </a:r>
            <a:r>
              <a:rPr lang="it-IT" sz="1500">
                <a:highlight>
                  <a:srgbClr val="00FF00"/>
                </a:highlight>
              </a:rPr>
              <a:t>visione olistica </a:t>
            </a:r>
            <a:r>
              <a:rPr lang="it-IT" sz="1500"/>
              <a:t>e riassuntiva di elementi di competenza, in una combinazione dinamica di conoscenze, abilità e atteggiamenti, in cui l’atteggiamento è definito come “</a:t>
            </a:r>
            <a:r>
              <a:rPr lang="it-IT" sz="1500">
                <a:highlight>
                  <a:srgbClr val="00FF00"/>
                </a:highlight>
              </a:rPr>
              <a:t>disposizione/mentalità</a:t>
            </a:r>
            <a:r>
              <a:rPr lang="it-IT" sz="1500"/>
              <a:t>”, </a:t>
            </a:r>
            <a:r>
              <a:rPr lang="it-IT" sz="1500" i="1"/>
              <a:t>mind-set </a:t>
            </a:r>
            <a:r>
              <a:rPr lang="it-IT" sz="1500"/>
              <a:t>per agire o reagire a idee, persone, situazioni.</a:t>
            </a:r>
          </a:p>
          <a:p>
            <a:pPr>
              <a:lnSpc>
                <a:spcPct val="90000"/>
              </a:lnSpc>
              <a:buFont typeface="Wingdings" panose="05000000000000000000" pitchFamily="2" charset="2"/>
              <a:buChar char="Ø"/>
            </a:pPr>
            <a:r>
              <a:rPr lang="it-IT" sz="1500">
                <a:highlight>
                  <a:srgbClr val="00FF00"/>
                </a:highlight>
              </a:rPr>
              <a:t>competenza personale, sociale e capacità di imparare a imparare; </a:t>
            </a:r>
          </a:p>
          <a:p>
            <a:pPr>
              <a:lnSpc>
                <a:spcPct val="90000"/>
              </a:lnSpc>
              <a:buFont typeface="Wingdings" panose="05000000000000000000" pitchFamily="2" charset="2"/>
              <a:buChar char="Ø"/>
            </a:pPr>
            <a:r>
              <a:rPr lang="it-IT" sz="1500">
                <a:highlight>
                  <a:srgbClr val="00FF00"/>
                </a:highlight>
              </a:rPr>
              <a:t>competenza in materia di cittadinanza;</a:t>
            </a:r>
          </a:p>
          <a:p>
            <a:pPr>
              <a:lnSpc>
                <a:spcPct val="90000"/>
              </a:lnSpc>
              <a:buFont typeface="Wingdings" panose="05000000000000000000" pitchFamily="2" charset="2"/>
              <a:buChar char="Ø"/>
            </a:pPr>
            <a:r>
              <a:rPr lang="it-IT" sz="1500">
                <a:highlight>
                  <a:srgbClr val="00FF00"/>
                </a:highlight>
              </a:rPr>
              <a:t>competenza imprenditoriale;</a:t>
            </a:r>
          </a:p>
          <a:p>
            <a:pPr>
              <a:lnSpc>
                <a:spcPct val="90000"/>
              </a:lnSpc>
              <a:buFont typeface="Wingdings" panose="05000000000000000000" pitchFamily="2" charset="2"/>
              <a:buChar char="Ø"/>
            </a:pPr>
            <a:r>
              <a:rPr lang="it-IT" sz="1500">
                <a:highlight>
                  <a:srgbClr val="00FF00"/>
                </a:highlight>
              </a:rPr>
              <a:t>competenza in materia di consapevolezza ed espressione culturali. </a:t>
            </a:r>
          </a:p>
        </p:txBody>
      </p:sp>
    </p:spTree>
    <p:extLst>
      <p:ext uri="{BB962C8B-B14F-4D97-AF65-F5344CB8AC3E}">
        <p14:creationId xmlns:p14="http://schemas.microsoft.com/office/powerpoint/2010/main" val="23055237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5B7A10E-8016-4FC9-9B68-DD6F50252650}"/>
              </a:ext>
            </a:extLst>
          </p:cNvPr>
          <p:cNvSpPr>
            <a:spLocks noGrp="1"/>
          </p:cNvSpPr>
          <p:nvPr>
            <p:ph type="title"/>
          </p:nvPr>
        </p:nvSpPr>
        <p:spPr>
          <a:xfrm>
            <a:off x="829781" y="2708804"/>
            <a:ext cx="3698803" cy="1440394"/>
          </a:xfrm>
          <a:noFill/>
          <a:ln>
            <a:solidFill>
              <a:schemeClr val="tx1"/>
            </a:solidFill>
          </a:ln>
        </p:spPr>
        <p:txBody>
          <a:bodyPr>
            <a:normAutofit/>
          </a:bodyPr>
          <a:lstStyle/>
          <a:p>
            <a:r>
              <a:rPr lang="it-IT" sz="2400">
                <a:solidFill>
                  <a:schemeClr val="tx1"/>
                </a:solidFill>
              </a:rPr>
              <a:t>organizzazione</a:t>
            </a:r>
          </a:p>
        </p:txBody>
      </p:sp>
      <p:sp>
        <p:nvSpPr>
          <p:cNvPr id="8" name="Rectangle 7">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egnaposto contenuto 2">
            <a:extLst>
              <a:ext uri="{FF2B5EF4-FFF2-40B4-BE49-F238E27FC236}">
                <a16:creationId xmlns:a16="http://schemas.microsoft.com/office/drawing/2014/main" id="{30E38F24-E77B-4B89-ABFA-822B6814AEF5}"/>
              </a:ext>
            </a:extLst>
          </p:cNvPr>
          <p:cNvSpPr>
            <a:spLocks noGrp="1"/>
          </p:cNvSpPr>
          <p:nvPr>
            <p:ph idx="1"/>
          </p:nvPr>
        </p:nvSpPr>
        <p:spPr>
          <a:xfrm>
            <a:off x="6049182" y="802638"/>
            <a:ext cx="5408696" cy="5252722"/>
          </a:xfrm>
        </p:spPr>
        <p:txBody>
          <a:bodyPr anchor="ctr">
            <a:normAutofit/>
          </a:bodyPr>
          <a:lstStyle/>
          <a:p>
            <a:pPr>
              <a:lnSpc>
                <a:spcPct val="90000"/>
              </a:lnSpc>
            </a:pPr>
            <a:r>
              <a:rPr lang="it-IT" sz="1500">
                <a:solidFill>
                  <a:schemeClr val="bg1"/>
                </a:solidFill>
              </a:rPr>
              <a:t>Per garantire la coerenza della progettazione dei PCTO, a cura dei singoli Consigli di Classe, con il Piano Triennale dell’Offerta Formativa, è indispensabile il </a:t>
            </a:r>
            <a:r>
              <a:rPr lang="it-IT" sz="1500">
                <a:solidFill>
                  <a:schemeClr val="bg1"/>
                </a:solidFill>
                <a:highlight>
                  <a:srgbClr val="00FF00"/>
                </a:highlight>
              </a:rPr>
              <a:t>contributo preliminare dei Dipartimenti disciplinari</a:t>
            </a:r>
            <a:r>
              <a:rPr lang="it-IT" sz="1500">
                <a:solidFill>
                  <a:schemeClr val="bg1"/>
                </a:solidFill>
              </a:rPr>
              <a:t>. </a:t>
            </a:r>
          </a:p>
          <a:p>
            <a:pPr>
              <a:lnSpc>
                <a:spcPct val="90000"/>
              </a:lnSpc>
            </a:pPr>
            <a:r>
              <a:rPr lang="it-IT" sz="1500">
                <a:solidFill>
                  <a:schemeClr val="bg1"/>
                </a:solidFill>
              </a:rPr>
              <a:t>È importante la presenza del </a:t>
            </a:r>
            <a:r>
              <a:rPr lang="it-IT" sz="1500">
                <a:solidFill>
                  <a:schemeClr val="bg1"/>
                </a:solidFill>
                <a:highlight>
                  <a:srgbClr val="00FF00"/>
                </a:highlight>
              </a:rPr>
              <a:t>docente tutor interno </a:t>
            </a:r>
            <a:r>
              <a:rPr lang="it-IT" sz="1500">
                <a:solidFill>
                  <a:schemeClr val="bg1"/>
                </a:solidFill>
              </a:rPr>
              <a:t>designato dall’istituzione scolastica tra coloro che possiedono titoli documentabili e, nel caso di esperienze condotte dagli studenti presso strutture ospitanti, del </a:t>
            </a:r>
            <a:r>
              <a:rPr lang="it-IT" sz="1500">
                <a:solidFill>
                  <a:schemeClr val="bg1"/>
                </a:solidFill>
                <a:highlight>
                  <a:srgbClr val="00FF00"/>
                </a:highlight>
              </a:rPr>
              <a:t>tutor formativo esterno</a:t>
            </a:r>
            <a:r>
              <a:rPr lang="it-IT" sz="1500">
                <a:solidFill>
                  <a:schemeClr val="bg1"/>
                </a:solidFill>
              </a:rPr>
              <a:t>.</a:t>
            </a:r>
          </a:p>
          <a:p>
            <a:pPr>
              <a:lnSpc>
                <a:spcPct val="90000"/>
              </a:lnSpc>
            </a:pPr>
            <a:r>
              <a:rPr lang="it-IT" sz="1500">
                <a:solidFill>
                  <a:schemeClr val="bg1"/>
                </a:solidFill>
              </a:rPr>
              <a:t>Ruolo centrale dei </a:t>
            </a:r>
            <a:r>
              <a:rPr lang="it-IT" sz="1500">
                <a:solidFill>
                  <a:schemeClr val="bg1"/>
                </a:solidFill>
                <a:highlight>
                  <a:srgbClr val="00FF00"/>
                </a:highlight>
              </a:rPr>
              <a:t>Consigli di classe </a:t>
            </a:r>
            <a:r>
              <a:rPr lang="it-IT" sz="1500">
                <a:solidFill>
                  <a:schemeClr val="bg1"/>
                </a:solidFill>
              </a:rPr>
              <a:t>nella progettazione (o coprogettazione) dei percorsi, nella gestione e realizzazione degli stessi e, infine, nella valutazione del raggiungimento dei traguardi formativi, a cura di tutti i docenti del Consiglio di Classe. E’ opportuno che il Consiglio di classe, in sede di progettazione, definisca i traguardi formativi dei percorsi, sia in termini di orientamento, sia in termini di competenze trasversali e/o professionali attese, operando una scelta all’interno di un ampio repertorio di competenze a disposizione. </a:t>
            </a:r>
          </a:p>
          <a:p>
            <a:pPr>
              <a:lnSpc>
                <a:spcPct val="90000"/>
              </a:lnSpc>
            </a:pPr>
            <a:r>
              <a:rPr lang="it-IT" sz="1500">
                <a:solidFill>
                  <a:schemeClr val="bg1"/>
                </a:solidFill>
              </a:rPr>
              <a:t>Nella definizione della </a:t>
            </a:r>
            <a:r>
              <a:rPr lang="it-IT" sz="1500">
                <a:solidFill>
                  <a:schemeClr val="bg1"/>
                </a:solidFill>
                <a:highlight>
                  <a:srgbClr val="00FF00"/>
                </a:highlight>
              </a:rPr>
              <a:t>programmazione disciplinare</a:t>
            </a:r>
            <a:r>
              <a:rPr lang="it-IT" sz="1500">
                <a:solidFill>
                  <a:schemeClr val="bg1"/>
                </a:solidFill>
              </a:rPr>
              <a:t>, ciascun docente individua le competenze da promuovere negli studenti attraverso i PCTO coerenti con il proprio insegnamento e con le scelte del Consiglio di classe. </a:t>
            </a:r>
          </a:p>
        </p:txBody>
      </p:sp>
    </p:spTree>
    <p:extLst>
      <p:ext uri="{BB962C8B-B14F-4D97-AF65-F5344CB8AC3E}">
        <p14:creationId xmlns:p14="http://schemas.microsoft.com/office/powerpoint/2010/main" val="3645082965"/>
      </p:ext>
    </p:extLst>
  </p:cSld>
  <p:clrMapOvr>
    <a:overrideClrMapping bg1="dk1" tx1="lt1" bg2="dk2" tx2="lt2" accent1="accent1" accent2="accent2" accent3="accent3" accent4="accent4" accent5="accent5" accent6="accent6" hlink="hlink" folHlink="folHlink"/>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E10127C-B57F-438A-8511-5335C00C3528}"/>
              </a:ext>
            </a:extLst>
          </p:cNvPr>
          <p:cNvSpPr>
            <a:spLocks noGrp="1"/>
          </p:cNvSpPr>
          <p:nvPr>
            <p:ph type="title"/>
          </p:nvPr>
        </p:nvSpPr>
        <p:spPr/>
        <p:txBody>
          <a:bodyPr/>
          <a:lstStyle/>
          <a:p>
            <a:r>
              <a:rPr lang="it-IT" dirty="0"/>
              <a:t>Il compito per i gruppi</a:t>
            </a:r>
          </a:p>
        </p:txBody>
      </p:sp>
      <p:sp>
        <p:nvSpPr>
          <p:cNvPr id="3" name="Segnaposto contenuto 2">
            <a:extLst>
              <a:ext uri="{FF2B5EF4-FFF2-40B4-BE49-F238E27FC236}">
                <a16:creationId xmlns:a16="http://schemas.microsoft.com/office/drawing/2014/main" id="{9A134F18-B583-4BD7-8F34-CF92449725BC}"/>
              </a:ext>
            </a:extLst>
          </p:cNvPr>
          <p:cNvSpPr>
            <a:spLocks noGrp="1"/>
          </p:cNvSpPr>
          <p:nvPr>
            <p:ph idx="1"/>
          </p:nvPr>
        </p:nvSpPr>
        <p:spPr/>
        <p:txBody>
          <a:bodyPr>
            <a:normAutofit/>
          </a:bodyPr>
          <a:lstStyle/>
          <a:p>
            <a:pPr marL="0" indent="0">
              <a:buNone/>
            </a:pPr>
            <a:r>
              <a:rPr lang="it-IT" dirty="0"/>
              <a:t>Si chiede ai gruppi di indirizzo di elaborare per le classi III una UdA interdisciplinare a prevalenza professionale, con significative inclusioni relative a tutti gli assi culturali. </a:t>
            </a:r>
          </a:p>
          <a:p>
            <a:pPr marL="0" indent="0">
              <a:buNone/>
            </a:pPr>
            <a:r>
              <a:rPr lang="it-IT" dirty="0" err="1"/>
              <a:t>L’UdA</a:t>
            </a:r>
            <a:r>
              <a:rPr lang="it-IT" dirty="0"/>
              <a:t> dovrebbe rappresentare una componente del percorso PCTO, tramite un compito di realtà aperto da svolgere in autonomia tra gli allievi, prevedendo anche attività di gruppo oltre alla relazione personale di autovalutazione.</a:t>
            </a:r>
          </a:p>
          <a:p>
            <a:pPr marL="0" indent="0" algn="ctr">
              <a:buNone/>
            </a:pPr>
            <a:r>
              <a:rPr lang="it-IT" dirty="0"/>
              <a:t>Le voci fondamentali </a:t>
            </a:r>
            <a:r>
              <a:rPr lang="it-IT" dirty="0" err="1"/>
              <a:t>dell’UdA</a:t>
            </a:r>
            <a:r>
              <a:rPr lang="it-IT"/>
              <a:t> sono</a:t>
            </a:r>
            <a:r>
              <a:rPr lang="it-IT" dirty="0"/>
              <a:t>:</a:t>
            </a:r>
          </a:p>
          <a:p>
            <a:r>
              <a:rPr lang="it-IT" dirty="0"/>
              <a:t> </a:t>
            </a:r>
          </a:p>
        </p:txBody>
      </p:sp>
      <p:graphicFrame>
        <p:nvGraphicFramePr>
          <p:cNvPr id="6" name="Tabella 6">
            <a:extLst>
              <a:ext uri="{FF2B5EF4-FFF2-40B4-BE49-F238E27FC236}">
                <a16:creationId xmlns:a16="http://schemas.microsoft.com/office/drawing/2014/main" id="{E17E2AD2-CC5B-4FF6-93B1-43F3D4493E94}"/>
              </a:ext>
            </a:extLst>
          </p:cNvPr>
          <p:cNvGraphicFramePr>
            <a:graphicFrameLocks noGrp="1"/>
          </p:cNvGraphicFramePr>
          <p:nvPr>
            <p:extLst>
              <p:ext uri="{D42A27DB-BD31-4B8C-83A1-F6EECF244321}">
                <p14:modId xmlns:p14="http://schemas.microsoft.com/office/powerpoint/2010/main" val="2730233649"/>
              </p:ext>
            </p:extLst>
          </p:nvPr>
        </p:nvGraphicFramePr>
        <p:xfrm>
          <a:off x="1810228" y="5014222"/>
          <a:ext cx="8571544" cy="1285240"/>
        </p:xfrm>
        <a:graphic>
          <a:graphicData uri="http://schemas.openxmlformats.org/drawingml/2006/table">
            <a:tbl>
              <a:tblPr firstRow="1" bandRow="1">
                <a:tableStyleId>{5C22544A-7EE6-4342-B048-85BDC9FD1C3A}</a:tableStyleId>
              </a:tblPr>
              <a:tblGrid>
                <a:gridCol w="4285772">
                  <a:extLst>
                    <a:ext uri="{9D8B030D-6E8A-4147-A177-3AD203B41FA5}">
                      <a16:colId xmlns:a16="http://schemas.microsoft.com/office/drawing/2014/main" val="3001061653"/>
                    </a:ext>
                  </a:extLst>
                </a:gridCol>
                <a:gridCol w="4285772">
                  <a:extLst>
                    <a:ext uri="{9D8B030D-6E8A-4147-A177-3AD203B41FA5}">
                      <a16:colId xmlns:a16="http://schemas.microsoft.com/office/drawing/2014/main" val="1058211167"/>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400" b="0" dirty="0">
                          <a:solidFill>
                            <a:schemeClr val="tx1"/>
                          </a:solidFill>
                        </a:rPr>
                        <a:t>Titolo evocativo e spiegazione</a:t>
                      </a:r>
                    </a:p>
                  </a:txBody>
                  <a:tcPr>
                    <a:solidFill>
                      <a:srgbClr val="FFC000"/>
                    </a:solidFill>
                  </a:tcPr>
                </a:tc>
                <a:tc>
                  <a:txBody>
                    <a:bodyPr/>
                    <a:lstStyle/>
                    <a:p>
                      <a:pPr algn="ctr"/>
                      <a:r>
                        <a:rPr lang="it-IT" sz="1400" b="0" dirty="0">
                          <a:solidFill>
                            <a:schemeClr val="tx1"/>
                          </a:solidFill>
                        </a:rPr>
                        <a:t>Prodotti</a:t>
                      </a:r>
                    </a:p>
                  </a:txBody>
                  <a:tcPr>
                    <a:solidFill>
                      <a:srgbClr val="FFC000"/>
                    </a:solidFill>
                  </a:tcPr>
                </a:tc>
                <a:extLst>
                  <a:ext uri="{0D108BD9-81ED-4DB2-BD59-A6C34878D82A}">
                    <a16:rowId xmlns:a16="http://schemas.microsoft.com/office/drawing/2014/main" val="1261511181"/>
                  </a:ext>
                </a:extLst>
              </a:tr>
              <a:tr h="0">
                <a:tc>
                  <a:txBody>
                    <a:bodyPr/>
                    <a:lstStyle/>
                    <a:p>
                      <a:pPr algn="ctr"/>
                      <a:r>
                        <a:rPr lang="it-IT" sz="1400" b="0" dirty="0">
                          <a:solidFill>
                            <a:schemeClr val="tx1"/>
                          </a:solidFill>
                        </a:rPr>
                        <a:t>Traguardi (competenze e conoscenze/abilità</a:t>
                      </a:r>
                    </a:p>
                  </a:txBody>
                  <a:tcPr>
                    <a:solidFill>
                      <a:srgbClr val="FFC0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400" b="0" dirty="0">
                          <a:solidFill>
                            <a:schemeClr val="tx1"/>
                          </a:solidFill>
                        </a:rPr>
                        <a:t>Risorse e metodologie</a:t>
                      </a:r>
                    </a:p>
                  </a:txBody>
                  <a:tcPr>
                    <a:solidFill>
                      <a:srgbClr val="FFC000"/>
                    </a:solidFill>
                  </a:tcPr>
                </a:tc>
                <a:extLst>
                  <a:ext uri="{0D108BD9-81ED-4DB2-BD59-A6C34878D82A}">
                    <a16:rowId xmlns:a16="http://schemas.microsoft.com/office/drawing/2014/main" val="2454466008"/>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400" b="0" dirty="0">
                          <a:solidFill>
                            <a:schemeClr val="tx1"/>
                          </a:solidFill>
                        </a:rPr>
                        <a:t>Tempi</a:t>
                      </a:r>
                    </a:p>
                  </a:txBody>
                  <a:tcPr>
                    <a:solidFill>
                      <a:srgbClr val="FFC0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400" b="0" dirty="0">
                          <a:solidFill>
                            <a:schemeClr val="tx1"/>
                          </a:solidFill>
                        </a:rPr>
                        <a:t>Fasi</a:t>
                      </a:r>
                    </a:p>
                  </a:txBody>
                  <a:tcPr>
                    <a:solidFill>
                      <a:srgbClr val="FFC000"/>
                    </a:solidFill>
                  </a:tcPr>
                </a:tc>
                <a:extLst>
                  <a:ext uri="{0D108BD9-81ED-4DB2-BD59-A6C34878D82A}">
                    <a16:rowId xmlns:a16="http://schemas.microsoft.com/office/drawing/2014/main" val="2634066971"/>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400" b="0" dirty="0">
                          <a:solidFill>
                            <a:schemeClr val="tx1"/>
                          </a:solidFill>
                        </a:rPr>
                        <a:t>Consegna agli allievi</a:t>
                      </a:r>
                    </a:p>
                  </a:txBody>
                  <a:tcPr>
                    <a:solidFill>
                      <a:srgbClr val="FFC0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400" b="0" dirty="0">
                          <a:solidFill>
                            <a:schemeClr val="tx1"/>
                          </a:solidFill>
                        </a:rPr>
                        <a:t>Valutazione</a:t>
                      </a:r>
                    </a:p>
                  </a:txBody>
                  <a:tcPr>
                    <a:solidFill>
                      <a:srgbClr val="FFC000"/>
                    </a:solidFill>
                  </a:tcPr>
                </a:tc>
                <a:extLst>
                  <a:ext uri="{0D108BD9-81ED-4DB2-BD59-A6C34878D82A}">
                    <a16:rowId xmlns:a16="http://schemas.microsoft.com/office/drawing/2014/main" val="2389597307"/>
                  </a:ext>
                </a:extLst>
              </a:tr>
            </a:tbl>
          </a:graphicData>
        </a:graphic>
      </p:graphicFrame>
    </p:spTree>
    <p:extLst>
      <p:ext uri="{BB962C8B-B14F-4D97-AF65-F5344CB8AC3E}">
        <p14:creationId xmlns:p14="http://schemas.microsoft.com/office/powerpoint/2010/main" val="19975375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9">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0BD8A9F0-DE60-4CB2-ABB7-387C4B83FCB6}"/>
              </a:ext>
            </a:extLst>
          </p:cNvPr>
          <p:cNvSpPr>
            <a:spLocks noGrp="1"/>
          </p:cNvSpPr>
          <p:nvPr>
            <p:ph type="title"/>
          </p:nvPr>
        </p:nvSpPr>
        <p:spPr>
          <a:xfrm>
            <a:off x="643467" y="2681103"/>
            <a:ext cx="3363974" cy="1495794"/>
          </a:xfrm>
          <a:noFill/>
          <a:ln>
            <a:solidFill>
              <a:schemeClr val="bg1"/>
            </a:solidFill>
          </a:ln>
        </p:spPr>
        <p:txBody>
          <a:bodyPr wrap="square">
            <a:normAutofit/>
          </a:bodyPr>
          <a:lstStyle/>
          <a:p>
            <a:r>
              <a:rPr lang="it-IT">
                <a:solidFill>
                  <a:schemeClr val="bg1"/>
                </a:solidFill>
              </a:rPr>
              <a:t>Competenze trasversali 1</a:t>
            </a:r>
          </a:p>
        </p:txBody>
      </p:sp>
      <p:graphicFrame>
        <p:nvGraphicFramePr>
          <p:cNvPr id="5" name="Segnaposto contenuto 2">
            <a:extLst>
              <a:ext uri="{FF2B5EF4-FFF2-40B4-BE49-F238E27FC236}">
                <a16:creationId xmlns:a16="http://schemas.microsoft.com/office/drawing/2014/main" id="{A7F70B1C-9EE8-4D6B-B0A9-2623A54DF4CF}"/>
              </a:ext>
            </a:extLst>
          </p:cNvPr>
          <p:cNvGraphicFramePr>
            <a:graphicFrameLocks noGrp="1"/>
          </p:cNvGraphicFramePr>
          <p:nvPr>
            <p:ph idx="1"/>
            <p:extLst>
              <p:ext uri="{D42A27DB-BD31-4B8C-83A1-F6EECF244321}">
                <p14:modId xmlns:p14="http://schemas.microsoft.com/office/powerpoint/2010/main" val="1401202533"/>
              </p:ext>
            </p:extLst>
          </p:nvPr>
        </p:nvGraphicFramePr>
        <p:xfrm>
          <a:off x="5619750" y="965200"/>
          <a:ext cx="5607050" cy="492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60864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F7E9F8D5-3BF0-465C-86E6-FE577252059F}"/>
              </a:ext>
            </a:extLst>
          </p:cNvPr>
          <p:cNvSpPr>
            <a:spLocks noGrp="1"/>
          </p:cNvSpPr>
          <p:nvPr>
            <p:ph type="title"/>
          </p:nvPr>
        </p:nvSpPr>
        <p:spPr>
          <a:xfrm>
            <a:off x="643467" y="2681103"/>
            <a:ext cx="3363974" cy="1495794"/>
          </a:xfrm>
          <a:noFill/>
          <a:ln>
            <a:solidFill>
              <a:schemeClr val="bg1"/>
            </a:solidFill>
          </a:ln>
        </p:spPr>
        <p:txBody>
          <a:bodyPr wrap="square">
            <a:normAutofit/>
          </a:bodyPr>
          <a:lstStyle/>
          <a:p>
            <a:r>
              <a:rPr lang="it-IT">
                <a:solidFill>
                  <a:schemeClr val="bg1"/>
                </a:solidFill>
              </a:rPr>
              <a:t>Competenze trasversali 2</a:t>
            </a:r>
          </a:p>
        </p:txBody>
      </p:sp>
      <p:graphicFrame>
        <p:nvGraphicFramePr>
          <p:cNvPr id="5" name="Segnaposto contenuto 2">
            <a:extLst>
              <a:ext uri="{FF2B5EF4-FFF2-40B4-BE49-F238E27FC236}">
                <a16:creationId xmlns:a16="http://schemas.microsoft.com/office/drawing/2014/main" id="{87220B3D-48A7-4D1B-9D7C-B979AEDB5631}"/>
              </a:ext>
            </a:extLst>
          </p:cNvPr>
          <p:cNvGraphicFramePr>
            <a:graphicFrameLocks noGrp="1"/>
          </p:cNvGraphicFramePr>
          <p:nvPr>
            <p:ph idx="1"/>
            <p:extLst>
              <p:ext uri="{D42A27DB-BD31-4B8C-83A1-F6EECF244321}">
                <p14:modId xmlns:p14="http://schemas.microsoft.com/office/powerpoint/2010/main" val="504933232"/>
              </p:ext>
            </p:extLst>
          </p:nvPr>
        </p:nvGraphicFramePr>
        <p:xfrm>
          <a:off x="5619750" y="965200"/>
          <a:ext cx="5607050" cy="492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389564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5" name="Rectangle 14">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F90F71BA-27F4-4480-BB8C-AFAF447DC2CE}"/>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it-IT" sz="1900">
                <a:solidFill>
                  <a:srgbClr val="FFFFFF"/>
                </a:solidFill>
              </a:rPr>
              <a:t>Orientamento 1 </a:t>
            </a:r>
          </a:p>
        </p:txBody>
      </p:sp>
      <p:sp>
        <p:nvSpPr>
          <p:cNvPr id="3" name="Segnaposto contenuto 2">
            <a:extLst>
              <a:ext uri="{FF2B5EF4-FFF2-40B4-BE49-F238E27FC236}">
                <a16:creationId xmlns:a16="http://schemas.microsoft.com/office/drawing/2014/main" id="{C94A8E5A-3CA3-42E8-A1D8-8C01828FB5DA}"/>
              </a:ext>
            </a:extLst>
          </p:cNvPr>
          <p:cNvSpPr>
            <a:spLocks noGrp="1"/>
          </p:cNvSpPr>
          <p:nvPr>
            <p:ph idx="1"/>
          </p:nvPr>
        </p:nvSpPr>
        <p:spPr>
          <a:xfrm>
            <a:off x="5591695" y="1402080"/>
            <a:ext cx="5320696" cy="4053840"/>
          </a:xfrm>
        </p:spPr>
        <p:txBody>
          <a:bodyPr anchor="ctr">
            <a:normAutofit/>
          </a:bodyPr>
          <a:lstStyle/>
          <a:p>
            <a:pPr marL="0" indent="0">
              <a:lnSpc>
                <a:spcPct val="90000"/>
              </a:lnSpc>
              <a:buNone/>
            </a:pPr>
            <a:r>
              <a:rPr lang="it-IT"/>
              <a:t>È un </a:t>
            </a:r>
            <a:r>
              <a:rPr lang="it-IT">
                <a:highlight>
                  <a:srgbClr val="00FF00"/>
                </a:highlight>
              </a:rPr>
              <a:t>“processo continuo che mette in grado i cittadini di ogni età, nell'arco della vita, di identificare le proprie capacità, le proprie competenze e i propri interessi, prendere decisioni in materia di istruzione, formazione e occupazione, nonché gestire i propri percorsi personali”</a:t>
            </a:r>
            <a:r>
              <a:rPr lang="it-IT"/>
              <a:t> a favore di  una “migliore integrazione dell’orientamento permanente nelle strategie del lifelong learning”. Risoluzione del Consiglio e dei rappresentanti dei governi del 21 novembre 2008 (2008/C 319/02), </a:t>
            </a:r>
          </a:p>
          <a:p>
            <a:pPr marL="0" indent="0">
              <a:lnSpc>
                <a:spcPct val="90000"/>
              </a:lnSpc>
              <a:buNone/>
            </a:pPr>
            <a:r>
              <a:rPr lang="it-IT"/>
              <a:t>È un </a:t>
            </a:r>
            <a:r>
              <a:rPr lang="it-IT">
                <a:highlight>
                  <a:srgbClr val="00FF00"/>
                </a:highlight>
              </a:rPr>
              <a:t>diritto permanente </a:t>
            </a:r>
            <a:r>
              <a:rPr lang="it-IT"/>
              <a:t>finalizzato a promuovere l’occupazione attiva, la crescita economica e l’inclusione sociale, rappresenta, nel panorama italiano dell’istruzione e della formazione, parte integrante del percorso educativo, a partire dalla scuola dell’infanzia.</a:t>
            </a:r>
          </a:p>
          <a:p>
            <a:pPr marL="0" indent="0">
              <a:lnSpc>
                <a:spcPct val="90000"/>
              </a:lnSpc>
              <a:buNone/>
            </a:pPr>
            <a:endParaRPr lang="it-IT"/>
          </a:p>
        </p:txBody>
      </p:sp>
    </p:spTree>
    <p:extLst>
      <p:ext uri="{BB962C8B-B14F-4D97-AF65-F5344CB8AC3E}">
        <p14:creationId xmlns:p14="http://schemas.microsoft.com/office/powerpoint/2010/main" val="2092313489"/>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F6EBC580-76EE-40D5-9530-56D732E23FCC}"/>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it-IT" sz="1900">
                <a:solidFill>
                  <a:srgbClr val="FFFFFF"/>
                </a:solidFill>
              </a:rPr>
              <a:t>Orientamento 2</a:t>
            </a:r>
          </a:p>
        </p:txBody>
      </p:sp>
      <p:sp>
        <p:nvSpPr>
          <p:cNvPr id="3" name="Segnaposto contenuto 2">
            <a:extLst>
              <a:ext uri="{FF2B5EF4-FFF2-40B4-BE49-F238E27FC236}">
                <a16:creationId xmlns:a16="http://schemas.microsoft.com/office/drawing/2014/main" id="{EE109885-A478-4051-BECE-2F0600080B85}"/>
              </a:ext>
            </a:extLst>
          </p:cNvPr>
          <p:cNvSpPr>
            <a:spLocks noGrp="1"/>
          </p:cNvSpPr>
          <p:nvPr>
            <p:ph idx="1"/>
          </p:nvPr>
        </p:nvSpPr>
        <p:spPr>
          <a:xfrm>
            <a:off x="5591695" y="1402080"/>
            <a:ext cx="5320696" cy="4053840"/>
          </a:xfrm>
        </p:spPr>
        <p:txBody>
          <a:bodyPr anchor="ctr">
            <a:normAutofit/>
          </a:bodyPr>
          <a:lstStyle/>
          <a:p>
            <a:pPr>
              <a:lnSpc>
                <a:spcPct val="90000"/>
              </a:lnSpc>
            </a:pPr>
            <a:r>
              <a:rPr lang="it-IT" sz="1500"/>
              <a:t>MIUR un Sistema nazionale dell’orientamento permanente e alla revisione e pubblicazione, nel febbraio 2014, delle “Linee guida nazionali per l’orientamento permanente” nel sistema di istruzione, successive alla prima formulazione del 2009, che si presentano come utile strumento per favorire e indirizzare l’azione degli operatori scolastici e dei vari soggetti deputati alla formazione degli studenti. </a:t>
            </a:r>
          </a:p>
          <a:p>
            <a:pPr>
              <a:lnSpc>
                <a:spcPct val="90000"/>
              </a:lnSpc>
            </a:pPr>
            <a:r>
              <a:rPr lang="it-IT" sz="1500"/>
              <a:t>Si mira alla </a:t>
            </a:r>
            <a:r>
              <a:rPr lang="it-IT" sz="1500">
                <a:highlight>
                  <a:srgbClr val="00FF00"/>
                </a:highlight>
              </a:rPr>
              <a:t>costruzione ed al rafforzamento delle competenze trasversali di base, delle specifiche competenze orientative indispensabili per la valorizzazione della persona e della capacità di poter effettuare scelte consapevoli e appropriate lungo tutto l’arco della vita</a:t>
            </a:r>
            <a:r>
              <a:rPr lang="it-IT" sz="1500"/>
              <a:t>. Cambia, quindi, la cultura dell’orientamento e muta l’approccio tradizionale basato sull’informazione, spesso delegata a operatori ed esperti esterni, a favore della </a:t>
            </a:r>
            <a:r>
              <a:rPr lang="it-IT" sz="1500">
                <a:highlight>
                  <a:srgbClr val="00FF00"/>
                </a:highlight>
              </a:rPr>
              <a:t>formazione attraverso percorsi esperienziali centrati sull’apprendimento autonomo</a:t>
            </a:r>
            <a:r>
              <a:rPr lang="it-IT" sz="1500"/>
              <a:t>, anche in contesto non formale.</a:t>
            </a:r>
          </a:p>
        </p:txBody>
      </p:sp>
    </p:spTree>
    <p:extLst>
      <p:ext uri="{BB962C8B-B14F-4D97-AF65-F5344CB8AC3E}">
        <p14:creationId xmlns:p14="http://schemas.microsoft.com/office/powerpoint/2010/main" val="2729054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ECBB0C8-44F8-484A-B807-99B4BCE7307B}"/>
              </a:ext>
            </a:extLst>
          </p:cNvPr>
          <p:cNvSpPr>
            <a:spLocks noGrp="1"/>
          </p:cNvSpPr>
          <p:nvPr>
            <p:ph type="title"/>
          </p:nvPr>
        </p:nvSpPr>
        <p:spPr>
          <a:xfrm>
            <a:off x="829781" y="2708804"/>
            <a:ext cx="3698803" cy="1440394"/>
          </a:xfrm>
          <a:noFill/>
          <a:ln>
            <a:solidFill>
              <a:schemeClr val="tx1"/>
            </a:solidFill>
          </a:ln>
        </p:spPr>
        <p:txBody>
          <a:bodyPr>
            <a:normAutofit/>
          </a:bodyPr>
          <a:lstStyle/>
          <a:p>
            <a:r>
              <a:rPr lang="it-IT" sz="2400">
                <a:solidFill>
                  <a:schemeClr val="tx1"/>
                </a:solidFill>
              </a:rPr>
              <a:t>Pcto e orientamento </a:t>
            </a:r>
          </a:p>
        </p:txBody>
      </p:sp>
      <p:sp>
        <p:nvSpPr>
          <p:cNvPr id="17" name="Rectangle 16">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egnaposto contenuto 2">
            <a:extLst>
              <a:ext uri="{FF2B5EF4-FFF2-40B4-BE49-F238E27FC236}">
                <a16:creationId xmlns:a16="http://schemas.microsoft.com/office/drawing/2014/main" id="{2F297865-FEF3-4B77-A01D-2853EAAFE366}"/>
              </a:ext>
            </a:extLst>
          </p:cNvPr>
          <p:cNvSpPr>
            <a:spLocks noGrp="1"/>
          </p:cNvSpPr>
          <p:nvPr>
            <p:ph idx="1"/>
          </p:nvPr>
        </p:nvSpPr>
        <p:spPr>
          <a:xfrm>
            <a:off x="6049182" y="802638"/>
            <a:ext cx="5408696" cy="5252722"/>
          </a:xfrm>
        </p:spPr>
        <p:txBody>
          <a:bodyPr anchor="ctr">
            <a:normAutofit/>
          </a:bodyPr>
          <a:lstStyle/>
          <a:p>
            <a:r>
              <a:rPr lang="it-IT" dirty="0">
                <a:solidFill>
                  <a:schemeClr val="bg1"/>
                </a:solidFill>
              </a:rPr>
              <a:t>I PCTO, che le istituzioni scolastiche promuovono per sviluppare le competenze trasversali, contribuiscono ad esaltare la valenza formativa dell’orientamento in itinere, laddove pongono gli studenti nella condizione di </a:t>
            </a:r>
            <a:r>
              <a:rPr lang="it-IT" dirty="0">
                <a:solidFill>
                  <a:schemeClr val="bg1"/>
                </a:solidFill>
                <a:highlight>
                  <a:srgbClr val="00FF00"/>
                </a:highlight>
              </a:rPr>
              <a:t>maturare un atteggiamento di graduale e sempre maggiore consapevolezza delle proprie vocazioni, in funzione del contesto di riferimento e della realizzazione del proprio progetto personale e sociale, in una logica centrata sull’auto-orientamento. Attraverso il protagonismo attivo dei soggetti in apprendimento, si sviluppa la capacità di operare scelte consapevoli, si sviluppa un’attitudine, un “abito mentale”, una padronanza sociale ed emotiva. </a:t>
            </a:r>
          </a:p>
        </p:txBody>
      </p:sp>
    </p:spTree>
    <p:extLst>
      <p:ext uri="{BB962C8B-B14F-4D97-AF65-F5344CB8AC3E}">
        <p14:creationId xmlns:p14="http://schemas.microsoft.com/office/powerpoint/2010/main" val="151751201"/>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2682109-E1CA-4D67-83F8-00B6E596E567}"/>
              </a:ext>
            </a:extLst>
          </p:cNvPr>
          <p:cNvSpPr>
            <a:spLocks noGrp="1"/>
          </p:cNvSpPr>
          <p:nvPr>
            <p:ph type="title"/>
          </p:nvPr>
        </p:nvSpPr>
        <p:spPr>
          <a:xfrm>
            <a:off x="2231136" y="467418"/>
            <a:ext cx="7729728" cy="1188720"/>
          </a:xfrm>
          <a:solidFill>
            <a:srgbClr val="FFFFFF"/>
          </a:solidFill>
        </p:spPr>
        <p:txBody>
          <a:bodyPr>
            <a:normAutofit/>
          </a:bodyPr>
          <a:lstStyle/>
          <a:p>
            <a:r>
              <a:rPr lang="it-IT" dirty="0"/>
              <a:t>In cosa consistono i PCTO</a:t>
            </a:r>
          </a:p>
        </p:txBody>
      </p:sp>
      <p:sp>
        <p:nvSpPr>
          <p:cNvPr id="3" name="Segnaposto contenuto 2">
            <a:extLst>
              <a:ext uri="{FF2B5EF4-FFF2-40B4-BE49-F238E27FC236}">
                <a16:creationId xmlns:a16="http://schemas.microsoft.com/office/drawing/2014/main" id="{147E88C5-5FB2-4B8C-8C45-DB5D10D05262}"/>
              </a:ext>
            </a:extLst>
          </p:cNvPr>
          <p:cNvSpPr>
            <a:spLocks noGrp="1"/>
          </p:cNvSpPr>
          <p:nvPr>
            <p:ph idx="1"/>
          </p:nvPr>
        </p:nvSpPr>
        <p:spPr>
          <a:xfrm>
            <a:off x="1706062" y="2291262"/>
            <a:ext cx="8779512" cy="2879256"/>
          </a:xfrm>
        </p:spPr>
        <p:txBody>
          <a:bodyPr>
            <a:normAutofit/>
          </a:bodyPr>
          <a:lstStyle/>
          <a:p>
            <a:pPr marL="0" indent="0">
              <a:buNone/>
            </a:pPr>
            <a:r>
              <a:rPr lang="it-IT" sz="1700">
                <a:solidFill>
                  <a:srgbClr val="404040"/>
                </a:solidFill>
              </a:rPr>
              <a:t>Periodi di apprendimento in contesto esperienziale e situato attraverso, ad esempio, le metodologie del learning-by-doing e del situated-learning, per valorizzare interessi e stili di apprendimento personalizzati e facilitare la partecipazione attiva, autonoma e responsabile, in funzione dello sviluppo di competenze trasversali, all’interno di esperienze formative e realtà dinamiche e innovative del mondo professionale.</a:t>
            </a:r>
          </a:p>
          <a:p>
            <a:pPr marL="0" indent="0">
              <a:buNone/>
            </a:pPr>
            <a:r>
              <a:rPr lang="it-IT" sz="1700">
                <a:solidFill>
                  <a:srgbClr val="404040"/>
                </a:solidFill>
              </a:rPr>
              <a:t>La realizzazione di questi percorsi, anche mediante reti di coordinamento territoriale, consente di implementare gli apprendimenti curriculari, di contestualizzare le conoscenze e di sviluppare  competenze trasversali, in quanto gli studenti sperimentano </a:t>
            </a:r>
            <a:r>
              <a:rPr lang="it-IT" sz="1700">
                <a:solidFill>
                  <a:srgbClr val="404040"/>
                </a:solidFill>
                <a:highlight>
                  <a:srgbClr val="00FF00"/>
                </a:highlight>
              </a:rPr>
              <a:t>compiti di realtà </a:t>
            </a:r>
            <a:r>
              <a:rPr lang="it-IT" sz="1700">
                <a:solidFill>
                  <a:srgbClr val="404040"/>
                </a:solidFill>
              </a:rPr>
              <a:t>e agiscono in contesti operativi, in un </a:t>
            </a:r>
            <a:r>
              <a:rPr lang="it-IT" sz="1700">
                <a:solidFill>
                  <a:srgbClr val="404040"/>
                </a:solidFill>
                <a:highlight>
                  <a:srgbClr val="00FF00"/>
                </a:highlight>
              </a:rPr>
              <a:t>percorso co-progettato, situato e finalizzato</a:t>
            </a:r>
            <a:r>
              <a:rPr lang="it-IT" sz="1700">
                <a:solidFill>
                  <a:srgbClr val="404040"/>
                </a:solidFill>
              </a:rPr>
              <a:t>. In tale contesto l’orientamento diventa significativo e più efficace accrescendo il valore orientante dei PCTO. </a:t>
            </a:r>
          </a:p>
          <a:p>
            <a:endParaRPr lang="it-IT" sz="1700">
              <a:solidFill>
                <a:srgbClr val="404040"/>
              </a:solidFill>
            </a:endParaRPr>
          </a:p>
        </p:txBody>
      </p:sp>
    </p:spTree>
    <p:extLst>
      <p:ext uri="{BB962C8B-B14F-4D97-AF65-F5344CB8AC3E}">
        <p14:creationId xmlns:p14="http://schemas.microsoft.com/office/powerpoint/2010/main" val="1004978199"/>
      </p:ext>
    </p:extLst>
  </p:cSld>
  <p:clrMapOvr>
    <a:masterClrMapping/>
  </p:clrMapOvr>
</p:sld>
</file>

<file path=ppt/theme/theme1.xml><?xml version="1.0" encoding="utf-8"?>
<a:theme xmlns:a="http://schemas.openxmlformats.org/drawingml/2006/main" name="Pacco">
  <a:themeElements>
    <a:clrScheme name="Pacco">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cco">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cco">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otalTime>167</TotalTime>
  <Words>4961</Words>
  <Application>Microsoft Office PowerPoint</Application>
  <PresentationFormat>Widescreen</PresentationFormat>
  <Paragraphs>422</Paragraphs>
  <Slides>31</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31</vt:i4>
      </vt:variant>
    </vt:vector>
  </HeadingPairs>
  <TitlesOfParts>
    <vt:vector size="37" baseType="lpstr">
      <vt:lpstr>Arial</vt:lpstr>
      <vt:lpstr>Calibri</vt:lpstr>
      <vt:lpstr>Gill Sans MT</vt:lpstr>
      <vt:lpstr>Times New Roman</vt:lpstr>
      <vt:lpstr>Wingdings</vt:lpstr>
      <vt:lpstr>Pacco</vt:lpstr>
      <vt:lpstr>I percorsi  per le competenze trasversali  e l’orientamento </vt:lpstr>
      <vt:lpstr>Cosa e chi </vt:lpstr>
      <vt:lpstr>Gli orientamenti europei per le competenze chiave </vt:lpstr>
      <vt:lpstr>Competenze trasversali 1</vt:lpstr>
      <vt:lpstr>Competenze trasversali 2</vt:lpstr>
      <vt:lpstr>Orientamento 1 </vt:lpstr>
      <vt:lpstr>Orientamento 2</vt:lpstr>
      <vt:lpstr>Pcto e orientamento </vt:lpstr>
      <vt:lpstr>In cosa consistono i PCTO</vt:lpstr>
      <vt:lpstr>Attività possibili</vt:lpstr>
      <vt:lpstr>cOme dev’essere la scuola</vt:lpstr>
      <vt:lpstr>Il centro della questione</vt:lpstr>
      <vt:lpstr>Come opera la scuola</vt:lpstr>
      <vt:lpstr>Primo passo: Definizione delle Scelte progettuali </vt:lpstr>
      <vt:lpstr>Presentazione standard di PowerPoint</vt:lpstr>
      <vt:lpstr>Secondo passo: raccordo integrato</vt:lpstr>
      <vt:lpstr>Terzo passo: progetto educativo integrato</vt:lpstr>
      <vt:lpstr>Presentazione standard di PowerPoint</vt:lpstr>
      <vt:lpstr>PIANO PCTO – COMMERCIALE </vt:lpstr>
      <vt:lpstr>Quarto passo: monitoraggio e valutazione</vt:lpstr>
      <vt:lpstr>Valutazione e voto numerico di profitto</vt:lpstr>
      <vt:lpstr>Processo e risultati </vt:lpstr>
      <vt:lpstr>Valutazione finale degli apprendimenti</vt:lpstr>
      <vt:lpstr>Presentazione standard di PowerPoint</vt:lpstr>
      <vt:lpstr>Presentazione standard di PowerPoint</vt:lpstr>
      <vt:lpstr>Esame di stato</vt:lpstr>
      <vt:lpstr>Tempi e spazi </vt:lpstr>
      <vt:lpstr>Gestione </vt:lpstr>
      <vt:lpstr>Tutele della salute e della sicurezza</vt:lpstr>
      <vt:lpstr>organizzazione</vt:lpstr>
      <vt:lpstr>Il compito per i gruppi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percorsi  per le competenze trasversali  e l’orientamento </dc:title>
  <dc:creator>Dario Eugenio Nicoli</dc:creator>
  <cp:lastModifiedBy>Dario Eugenio Nicoli</cp:lastModifiedBy>
  <cp:revision>16</cp:revision>
  <dcterms:created xsi:type="dcterms:W3CDTF">2019-10-21T10:49:32Z</dcterms:created>
  <dcterms:modified xsi:type="dcterms:W3CDTF">2020-05-14T12:38:39Z</dcterms:modified>
</cp:coreProperties>
</file>